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9"/>
  </p:notesMasterIdLst>
  <p:handoutMasterIdLst>
    <p:handoutMasterId r:id="rId110"/>
  </p:handoutMasterIdLst>
  <p:sldIdLst>
    <p:sldId id="257" r:id="rId2"/>
    <p:sldId id="396" r:id="rId3"/>
    <p:sldId id="397" r:id="rId4"/>
    <p:sldId id="398" r:id="rId5"/>
    <p:sldId id="399" r:id="rId6"/>
    <p:sldId id="400" r:id="rId7"/>
    <p:sldId id="401" r:id="rId8"/>
    <p:sldId id="402" r:id="rId9"/>
    <p:sldId id="272" r:id="rId10"/>
    <p:sldId id="258" r:id="rId11"/>
    <p:sldId id="270" r:id="rId12"/>
    <p:sldId id="271" r:id="rId13"/>
    <p:sldId id="273" r:id="rId14"/>
    <p:sldId id="275" r:id="rId15"/>
    <p:sldId id="274" r:id="rId16"/>
    <p:sldId id="276" r:id="rId17"/>
    <p:sldId id="321" r:id="rId18"/>
    <p:sldId id="359" r:id="rId19"/>
    <p:sldId id="320" r:id="rId20"/>
    <p:sldId id="325" r:id="rId21"/>
    <p:sldId id="366" r:id="rId22"/>
    <p:sldId id="367" r:id="rId23"/>
    <p:sldId id="368" r:id="rId24"/>
    <p:sldId id="381" r:id="rId25"/>
    <p:sldId id="327" r:id="rId26"/>
    <p:sldId id="322" r:id="rId27"/>
    <p:sldId id="324" r:id="rId28"/>
    <p:sldId id="403" r:id="rId29"/>
    <p:sldId id="329" r:id="rId30"/>
    <p:sldId id="388" r:id="rId31"/>
    <p:sldId id="278" r:id="rId32"/>
    <p:sldId id="331" r:id="rId33"/>
    <p:sldId id="352" r:id="rId34"/>
    <p:sldId id="347" r:id="rId35"/>
    <p:sldId id="353" r:id="rId36"/>
    <p:sldId id="323" r:id="rId37"/>
    <p:sldId id="365" r:id="rId38"/>
    <p:sldId id="355" r:id="rId39"/>
    <p:sldId id="364" r:id="rId40"/>
    <p:sldId id="354" r:id="rId41"/>
    <p:sldId id="369" r:id="rId42"/>
    <p:sldId id="376" r:id="rId43"/>
    <p:sldId id="385" r:id="rId44"/>
    <p:sldId id="387" r:id="rId45"/>
    <p:sldId id="332" r:id="rId46"/>
    <p:sldId id="333" r:id="rId47"/>
    <p:sldId id="334" r:id="rId48"/>
    <p:sldId id="335" r:id="rId49"/>
    <p:sldId id="336" r:id="rId50"/>
    <p:sldId id="345" r:id="rId51"/>
    <p:sldId id="346" r:id="rId52"/>
    <p:sldId id="371" r:id="rId53"/>
    <p:sldId id="348" r:id="rId54"/>
    <p:sldId id="351" r:id="rId55"/>
    <p:sldId id="358" r:id="rId56"/>
    <p:sldId id="361" r:id="rId57"/>
    <p:sldId id="362" r:id="rId58"/>
    <p:sldId id="382" r:id="rId59"/>
    <p:sldId id="337" r:id="rId60"/>
    <p:sldId id="338" r:id="rId61"/>
    <p:sldId id="383" r:id="rId62"/>
    <p:sldId id="339" r:id="rId63"/>
    <p:sldId id="363" r:id="rId64"/>
    <p:sldId id="341" r:id="rId65"/>
    <p:sldId id="342" r:id="rId66"/>
    <p:sldId id="343" r:id="rId67"/>
    <p:sldId id="344" r:id="rId68"/>
    <p:sldId id="372" r:id="rId69"/>
    <p:sldId id="357" r:id="rId70"/>
    <p:sldId id="384" r:id="rId71"/>
    <p:sldId id="386" r:id="rId72"/>
    <p:sldId id="377" r:id="rId73"/>
    <p:sldId id="378" r:id="rId74"/>
    <p:sldId id="379" r:id="rId75"/>
    <p:sldId id="380" r:id="rId76"/>
    <p:sldId id="356" r:id="rId77"/>
    <p:sldId id="370" r:id="rId78"/>
    <p:sldId id="263" r:id="rId79"/>
    <p:sldId id="288" r:id="rId80"/>
    <p:sldId id="289" r:id="rId81"/>
    <p:sldId id="290" r:id="rId82"/>
    <p:sldId id="291" r:id="rId83"/>
    <p:sldId id="292" r:id="rId84"/>
    <p:sldId id="293" r:id="rId85"/>
    <p:sldId id="295" r:id="rId86"/>
    <p:sldId id="298" r:id="rId87"/>
    <p:sldId id="297" r:id="rId88"/>
    <p:sldId id="299" r:id="rId89"/>
    <p:sldId id="300" r:id="rId90"/>
    <p:sldId id="302" r:id="rId91"/>
    <p:sldId id="303" r:id="rId92"/>
    <p:sldId id="304" r:id="rId93"/>
    <p:sldId id="305" r:id="rId94"/>
    <p:sldId id="373" r:id="rId95"/>
    <p:sldId id="307" r:id="rId96"/>
    <p:sldId id="374" r:id="rId97"/>
    <p:sldId id="375" r:id="rId98"/>
    <p:sldId id="310" r:id="rId99"/>
    <p:sldId id="311" r:id="rId100"/>
    <p:sldId id="312" r:id="rId101"/>
    <p:sldId id="313" r:id="rId102"/>
    <p:sldId id="314" r:id="rId103"/>
    <p:sldId id="315" r:id="rId104"/>
    <p:sldId id="317" r:id="rId105"/>
    <p:sldId id="316" r:id="rId106"/>
    <p:sldId id="318" r:id="rId107"/>
    <p:sldId id="319" r:id="rId108"/>
  </p:sldIdLst>
  <p:sldSz cx="12192000" cy="6858000"/>
  <p:notesSz cx="6858000" cy="9144000"/>
  <p:defaultTex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C4B1156A-380E-4F78-BDF5-A606A8083BF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3529" autoAdjust="0"/>
  </p:normalViewPr>
  <p:slideViewPr>
    <p:cSldViewPr snapToGrid="0">
      <p:cViewPr varScale="1">
        <p:scale>
          <a:sx n="110" d="100"/>
          <a:sy n="110" d="100"/>
        </p:scale>
        <p:origin x="324" y="15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5" d="100"/>
          <a:sy n="85" d="100"/>
        </p:scale>
        <p:origin x="3054" y="102"/>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dirty="0"/>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5BD5BFF2-36B0-40CE-983F-64CA5BF905E6}" type="datetime1">
              <a:rPr lang="ru-RU" smtClean="0"/>
              <a:t>19.11.2023</a:t>
            </a:fld>
            <a:endParaRPr lang="ru-RU" dirty="0"/>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dirty="0"/>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4A4F617-7A30-41D4-AB86-5D833C98E18B}" type="slidenum">
              <a:rPr lang="ru-RU" smtClean="0"/>
              <a:t>‹#›</a:t>
            </a:fld>
            <a:endParaRPr lang="ru-RU" dirty="0"/>
          </a:p>
        </p:txBody>
      </p:sp>
    </p:spTree>
    <p:extLst>
      <p:ext uri="{BB962C8B-B14F-4D97-AF65-F5344CB8AC3E}">
        <p14:creationId xmlns:p14="http://schemas.microsoft.com/office/powerpoint/2010/main" val="9946248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6B74801A-CACC-46E2-B8AA-437C9E8A750C}" type="datetime1">
              <a:rPr lang="ru-RU" smtClean="0"/>
              <a:t>19.11.2023</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ru-RU"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ru-RU" dirty="0" smtClean="0"/>
              <a:t>Щелкните, чтобы изменить стили текста образца слайда</a:t>
            </a:r>
          </a:p>
          <a:p>
            <a:pPr lvl="1" rtl="0"/>
            <a:r>
              <a:rPr lang="ru-RU" dirty="0" smtClean="0"/>
              <a:t>Второй уровень</a:t>
            </a:r>
          </a:p>
          <a:p>
            <a:pPr lvl="2" rtl="0"/>
            <a:r>
              <a:rPr lang="ru-RU" dirty="0" smtClean="0"/>
              <a:t>Третий уровень</a:t>
            </a:r>
          </a:p>
          <a:p>
            <a:pPr lvl="3" rtl="0"/>
            <a:r>
              <a:rPr lang="ru-RU" dirty="0" smtClean="0"/>
              <a:t>Четвертый уровень</a:t>
            </a:r>
          </a:p>
          <a:p>
            <a:pPr lvl="4" rtl="0"/>
            <a:r>
              <a:rPr lang="ru-RU" dirty="0" smtClean="0"/>
              <a:t>Пятый уровень</a:t>
            </a:r>
            <a:endParaRPr lang="ru-RU" dirty="0"/>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1B9A179D-2D27-49E2-B022-8EDDA2EFE682}" type="slidenum">
              <a:rPr lang="ru-RU" smtClean="0"/>
              <a:t>‹#›</a:t>
            </a:fld>
            <a:endParaRPr lang="ru-RU" dirty="0"/>
          </a:p>
        </p:txBody>
      </p:sp>
    </p:spTree>
    <p:extLst>
      <p:ext uri="{BB962C8B-B14F-4D97-AF65-F5344CB8AC3E}">
        <p14:creationId xmlns:p14="http://schemas.microsoft.com/office/powerpoint/2010/main" val="117460348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rtlCol="0"/>
          <a:lstStyle/>
          <a:p>
            <a:pPr rtl="0"/>
            <a:r>
              <a:rPr lang="ru-RU" sz="1200" i="1" dirty="0" smtClean="0">
                <a:latin typeface="Arial" pitchFamily="34" charset="0"/>
                <a:cs typeface="Arial" pitchFamily="34" charset="0"/>
              </a:rPr>
              <a:t>Чтобы изменить изображение на этом слайде, выберите рисунок и удалите его. Затем нажмите значок «Рисунки» в заполнителе, чтобы вставить изображение.</a:t>
            </a:r>
          </a:p>
          <a:p>
            <a:pPr rtl="0"/>
            <a:endParaRPr lang="ru-RU" dirty="0"/>
          </a:p>
        </p:txBody>
      </p:sp>
      <p:sp>
        <p:nvSpPr>
          <p:cNvPr id="4" name="Номер слайда 3"/>
          <p:cNvSpPr>
            <a:spLocks noGrp="1"/>
          </p:cNvSpPr>
          <p:nvPr>
            <p:ph type="sldNum" sz="quarter" idx="10"/>
          </p:nvPr>
        </p:nvSpPr>
        <p:spPr/>
        <p:txBody>
          <a:bodyPr rtlCol="0"/>
          <a:lstStyle/>
          <a:p>
            <a:pPr rtl="0"/>
            <a:fld id="{1B9A179D-2D27-49E2-B022-8EDDA2EFE682}" type="slidenum">
              <a:rPr lang="ru-RU" smtClean="0"/>
              <a:t>1</a:t>
            </a:fld>
            <a:endParaRPr lang="ru-RU" dirty="0"/>
          </a:p>
        </p:txBody>
      </p:sp>
    </p:spTree>
    <p:extLst>
      <p:ext uri="{BB962C8B-B14F-4D97-AF65-F5344CB8AC3E}">
        <p14:creationId xmlns:p14="http://schemas.microsoft.com/office/powerpoint/2010/main" val="1542422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10</a:t>
            </a:fld>
            <a:endParaRPr lang="ru-RU" dirty="0"/>
          </a:p>
        </p:txBody>
      </p:sp>
    </p:spTree>
    <p:extLst>
      <p:ext uri="{BB962C8B-B14F-4D97-AF65-F5344CB8AC3E}">
        <p14:creationId xmlns:p14="http://schemas.microsoft.com/office/powerpoint/2010/main" val="1795745657"/>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100</a:t>
            </a:fld>
            <a:endParaRPr lang="ru-RU" dirty="0"/>
          </a:p>
        </p:txBody>
      </p:sp>
    </p:spTree>
    <p:extLst>
      <p:ext uri="{BB962C8B-B14F-4D97-AF65-F5344CB8AC3E}">
        <p14:creationId xmlns:p14="http://schemas.microsoft.com/office/powerpoint/2010/main" val="3141132498"/>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101</a:t>
            </a:fld>
            <a:endParaRPr lang="ru-RU" dirty="0"/>
          </a:p>
        </p:txBody>
      </p:sp>
    </p:spTree>
    <p:extLst>
      <p:ext uri="{BB962C8B-B14F-4D97-AF65-F5344CB8AC3E}">
        <p14:creationId xmlns:p14="http://schemas.microsoft.com/office/powerpoint/2010/main" val="309148859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102</a:t>
            </a:fld>
            <a:endParaRPr lang="ru-RU" dirty="0"/>
          </a:p>
        </p:txBody>
      </p:sp>
    </p:spTree>
    <p:extLst>
      <p:ext uri="{BB962C8B-B14F-4D97-AF65-F5344CB8AC3E}">
        <p14:creationId xmlns:p14="http://schemas.microsoft.com/office/powerpoint/2010/main" val="3257831476"/>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103</a:t>
            </a:fld>
            <a:endParaRPr lang="ru-RU" dirty="0"/>
          </a:p>
        </p:txBody>
      </p:sp>
    </p:spTree>
    <p:extLst>
      <p:ext uri="{BB962C8B-B14F-4D97-AF65-F5344CB8AC3E}">
        <p14:creationId xmlns:p14="http://schemas.microsoft.com/office/powerpoint/2010/main" val="3815068868"/>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104</a:t>
            </a:fld>
            <a:endParaRPr lang="ru-RU" dirty="0"/>
          </a:p>
        </p:txBody>
      </p:sp>
    </p:spTree>
    <p:extLst>
      <p:ext uri="{BB962C8B-B14F-4D97-AF65-F5344CB8AC3E}">
        <p14:creationId xmlns:p14="http://schemas.microsoft.com/office/powerpoint/2010/main" val="338300757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105</a:t>
            </a:fld>
            <a:endParaRPr lang="ru-RU" dirty="0"/>
          </a:p>
        </p:txBody>
      </p:sp>
    </p:spTree>
    <p:extLst>
      <p:ext uri="{BB962C8B-B14F-4D97-AF65-F5344CB8AC3E}">
        <p14:creationId xmlns:p14="http://schemas.microsoft.com/office/powerpoint/2010/main" val="352878462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106</a:t>
            </a:fld>
            <a:endParaRPr lang="ru-RU" dirty="0"/>
          </a:p>
        </p:txBody>
      </p:sp>
    </p:spTree>
    <p:extLst>
      <p:ext uri="{BB962C8B-B14F-4D97-AF65-F5344CB8AC3E}">
        <p14:creationId xmlns:p14="http://schemas.microsoft.com/office/powerpoint/2010/main" val="3280110019"/>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107</a:t>
            </a:fld>
            <a:endParaRPr lang="ru-RU" dirty="0"/>
          </a:p>
        </p:txBody>
      </p:sp>
    </p:spTree>
    <p:extLst>
      <p:ext uri="{BB962C8B-B14F-4D97-AF65-F5344CB8AC3E}">
        <p14:creationId xmlns:p14="http://schemas.microsoft.com/office/powerpoint/2010/main" val="7662645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11</a:t>
            </a:fld>
            <a:endParaRPr lang="ru-RU" dirty="0"/>
          </a:p>
        </p:txBody>
      </p:sp>
    </p:spTree>
    <p:extLst>
      <p:ext uri="{BB962C8B-B14F-4D97-AF65-F5344CB8AC3E}">
        <p14:creationId xmlns:p14="http://schemas.microsoft.com/office/powerpoint/2010/main" val="4156365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12</a:t>
            </a:fld>
            <a:endParaRPr lang="ru-RU" dirty="0"/>
          </a:p>
        </p:txBody>
      </p:sp>
    </p:spTree>
    <p:extLst>
      <p:ext uri="{BB962C8B-B14F-4D97-AF65-F5344CB8AC3E}">
        <p14:creationId xmlns:p14="http://schemas.microsoft.com/office/powerpoint/2010/main" val="3156642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13</a:t>
            </a:fld>
            <a:endParaRPr lang="ru-RU" dirty="0"/>
          </a:p>
        </p:txBody>
      </p:sp>
    </p:spTree>
    <p:extLst>
      <p:ext uri="{BB962C8B-B14F-4D97-AF65-F5344CB8AC3E}">
        <p14:creationId xmlns:p14="http://schemas.microsoft.com/office/powerpoint/2010/main" val="2318819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14</a:t>
            </a:fld>
            <a:endParaRPr lang="ru-RU" dirty="0"/>
          </a:p>
        </p:txBody>
      </p:sp>
    </p:spTree>
    <p:extLst>
      <p:ext uri="{BB962C8B-B14F-4D97-AF65-F5344CB8AC3E}">
        <p14:creationId xmlns:p14="http://schemas.microsoft.com/office/powerpoint/2010/main" val="30331224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15</a:t>
            </a:fld>
            <a:endParaRPr lang="ru-RU" dirty="0"/>
          </a:p>
        </p:txBody>
      </p:sp>
    </p:spTree>
    <p:extLst>
      <p:ext uri="{BB962C8B-B14F-4D97-AF65-F5344CB8AC3E}">
        <p14:creationId xmlns:p14="http://schemas.microsoft.com/office/powerpoint/2010/main" val="4424685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16</a:t>
            </a:fld>
            <a:endParaRPr lang="ru-RU" dirty="0"/>
          </a:p>
        </p:txBody>
      </p:sp>
    </p:spTree>
    <p:extLst>
      <p:ext uri="{BB962C8B-B14F-4D97-AF65-F5344CB8AC3E}">
        <p14:creationId xmlns:p14="http://schemas.microsoft.com/office/powerpoint/2010/main" val="304749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17</a:t>
            </a:fld>
            <a:endParaRPr lang="ru-RU" dirty="0"/>
          </a:p>
        </p:txBody>
      </p:sp>
    </p:spTree>
    <p:extLst>
      <p:ext uri="{BB962C8B-B14F-4D97-AF65-F5344CB8AC3E}">
        <p14:creationId xmlns:p14="http://schemas.microsoft.com/office/powerpoint/2010/main" val="19019844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18</a:t>
            </a:fld>
            <a:endParaRPr lang="ru-RU" dirty="0"/>
          </a:p>
        </p:txBody>
      </p:sp>
    </p:spTree>
    <p:extLst>
      <p:ext uri="{BB962C8B-B14F-4D97-AF65-F5344CB8AC3E}">
        <p14:creationId xmlns:p14="http://schemas.microsoft.com/office/powerpoint/2010/main" val="35758670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19</a:t>
            </a:fld>
            <a:endParaRPr lang="ru-RU" dirty="0"/>
          </a:p>
        </p:txBody>
      </p:sp>
    </p:spTree>
    <p:extLst>
      <p:ext uri="{BB962C8B-B14F-4D97-AF65-F5344CB8AC3E}">
        <p14:creationId xmlns:p14="http://schemas.microsoft.com/office/powerpoint/2010/main" val="854040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2</a:t>
            </a:fld>
            <a:endParaRPr lang="ru-RU" dirty="0"/>
          </a:p>
        </p:txBody>
      </p:sp>
    </p:spTree>
    <p:extLst>
      <p:ext uri="{BB962C8B-B14F-4D97-AF65-F5344CB8AC3E}">
        <p14:creationId xmlns:p14="http://schemas.microsoft.com/office/powerpoint/2010/main" val="37367512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20</a:t>
            </a:fld>
            <a:endParaRPr lang="ru-RU" dirty="0"/>
          </a:p>
        </p:txBody>
      </p:sp>
    </p:spTree>
    <p:extLst>
      <p:ext uri="{BB962C8B-B14F-4D97-AF65-F5344CB8AC3E}">
        <p14:creationId xmlns:p14="http://schemas.microsoft.com/office/powerpoint/2010/main" val="1803392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21</a:t>
            </a:fld>
            <a:endParaRPr lang="ru-RU" dirty="0"/>
          </a:p>
        </p:txBody>
      </p:sp>
    </p:spTree>
    <p:extLst>
      <p:ext uri="{BB962C8B-B14F-4D97-AF65-F5344CB8AC3E}">
        <p14:creationId xmlns:p14="http://schemas.microsoft.com/office/powerpoint/2010/main" val="7536595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22</a:t>
            </a:fld>
            <a:endParaRPr lang="ru-RU" dirty="0"/>
          </a:p>
        </p:txBody>
      </p:sp>
    </p:spTree>
    <p:extLst>
      <p:ext uri="{BB962C8B-B14F-4D97-AF65-F5344CB8AC3E}">
        <p14:creationId xmlns:p14="http://schemas.microsoft.com/office/powerpoint/2010/main" val="8495264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23</a:t>
            </a:fld>
            <a:endParaRPr lang="ru-RU" dirty="0"/>
          </a:p>
        </p:txBody>
      </p:sp>
    </p:spTree>
    <p:extLst>
      <p:ext uri="{BB962C8B-B14F-4D97-AF65-F5344CB8AC3E}">
        <p14:creationId xmlns:p14="http://schemas.microsoft.com/office/powerpoint/2010/main" val="24298460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24</a:t>
            </a:fld>
            <a:endParaRPr lang="ru-RU" dirty="0"/>
          </a:p>
        </p:txBody>
      </p:sp>
    </p:spTree>
    <p:extLst>
      <p:ext uri="{BB962C8B-B14F-4D97-AF65-F5344CB8AC3E}">
        <p14:creationId xmlns:p14="http://schemas.microsoft.com/office/powerpoint/2010/main" val="8170226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25</a:t>
            </a:fld>
            <a:endParaRPr lang="ru-RU" dirty="0"/>
          </a:p>
        </p:txBody>
      </p:sp>
    </p:spTree>
    <p:extLst>
      <p:ext uri="{BB962C8B-B14F-4D97-AF65-F5344CB8AC3E}">
        <p14:creationId xmlns:p14="http://schemas.microsoft.com/office/powerpoint/2010/main" val="29075266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26</a:t>
            </a:fld>
            <a:endParaRPr lang="ru-RU" dirty="0"/>
          </a:p>
        </p:txBody>
      </p:sp>
    </p:spTree>
    <p:extLst>
      <p:ext uri="{BB962C8B-B14F-4D97-AF65-F5344CB8AC3E}">
        <p14:creationId xmlns:p14="http://schemas.microsoft.com/office/powerpoint/2010/main" val="41920491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27</a:t>
            </a:fld>
            <a:endParaRPr lang="ru-RU" dirty="0"/>
          </a:p>
        </p:txBody>
      </p:sp>
    </p:spTree>
    <p:extLst>
      <p:ext uri="{BB962C8B-B14F-4D97-AF65-F5344CB8AC3E}">
        <p14:creationId xmlns:p14="http://schemas.microsoft.com/office/powerpoint/2010/main" val="32126740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28</a:t>
            </a:fld>
            <a:endParaRPr lang="ru-RU" dirty="0"/>
          </a:p>
        </p:txBody>
      </p:sp>
    </p:spTree>
    <p:extLst>
      <p:ext uri="{BB962C8B-B14F-4D97-AF65-F5344CB8AC3E}">
        <p14:creationId xmlns:p14="http://schemas.microsoft.com/office/powerpoint/2010/main" val="18485861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29</a:t>
            </a:fld>
            <a:endParaRPr lang="ru-RU" dirty="0"/>
          </a:p>
        </p:txBody>
      </p:sp>
    </p:spTree>
    <p:extLst>
      <p:ext uri="{BB962C8B-B14F-4D97-AF65-F5344CB8AC3E}">
        <p14:creationId xmlns:p14="http://schemas.microsoft.com/office/powerpoint/2010/main" val="2338743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3</a:t>
            </a:fld>
            <a:endParaRPr lang="ru-RU" dirty="0"/>
          </a:p>
        </p:txBody>
      </p:sp>
    </p:spTree>
    <p:extLst>
      <p:ext uri="{BB962C8B-B14F-4D97-AF65-F5344CB8AC3E}">
        <p14:creationId xmlns:p14="http://schemas.microsoft.com/office/powerpoint/2010/main" val="42159692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30</a:t>
            </a:fld>
            <a:endParaRPr lang="ru-RU" dirty="0"/>
          </a:p>
        </p:txBody>
      </p:sp>
    </p:spTree>
    <p:extLst>
      <p:ext uri="{BB962C8B-B14F-4D97-AF65-F5344CB8AC3E}">
        <p14:creationId xmlns:p14="http://schemas.microsoft.com/office/powerpoint/2010/main" val="25260676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31</a:t>
            </a:fld>
            <a:endParaRPr lang="ru-RU" dirty="0"/>
          </a:p>
        </p:txBody>
      </p:sp>
    </p:spTree>
    <p:extLst>
      <p:ext uri="{BB962C8B-B14F-4D97-AF65-F5344CB8AC3E}">
        <p14:creationId xmlns:p14="http://schemas.microsoft.com/office/powerpoint/2010/main" val="27952696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32</a:t>
            </a:fld>
            <a:endParaRPr lang="ru-RU" dirty="0"/>
          </a:p>
        </p:txBody>
      </p:sp>
    </p:spTree>
    <p:extLst>
      <p:ext uri="{BB962C8B-B14F-4D97-AF65-F5344CB8AC3E}">
        <p14:creationId xmlns:p14="http://schemas.microsoft.com/office/powerpoint/2010/main" val="203016083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33</a:t>
            </a:fld>
            <a:endParaRPr lang="ru-RU" dirty="0"/>
          </a:p>
        </p:txBody>
      </p:sp>
    </p:spTree>
    <p:extLst>
      <p:ext uri="{BB962C8B-B14F-4D97-AF65-F5344CB8AC3E}">
        <p14:creationId xmlns:p14="http://schemas.microsoft.com/office/powerpoint/2010/main" val="7654294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34</a:t>
            </a:fld>
            <a:endParaRPr lang="ru-RU" dirty="0"/>
          </a:p>
        </p:txBody>
      </p:sp>
    </p:spTree>
    <p:extLst>
      <p:ext uri="{BB962C8B-B14F-4D97-AF65-F5344CB8AC3E}">
        <p14:creationId xmlns:p14="http://schemas.microsoft.com/office/powerpoint/2010/main" val="16648139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35</a:t>
            </a:fld>
            <a:endParaRPr lang="ru-RU" dirty="0"/>
          </a:p>
        </p:txBody>
      </p:sp>
    </p:spTree>
    <p:extLst>
      <p:ext uri="{BB962C8B-B14F-4D97-AF65-F5344CB8AC3E}">
        <p14:creationId xmlns:p14="http://schemas.microsoft.com/office/powerpoint/2010/main" val="41256736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36</a:t>
            </a:fld>
            <a:endParaRPr lang="ru-RU" dirty="0"/>
          </a:p>
        </p:txBody>
      </p:sp>
    </p:spTree>
    <p:extLst>
      <p:ext uri="{BB962C8B-B14F-4D97-AF65-F5344CB8AC3E}">
        <p14:creationId xmlns:p14="http://schemas.microsoft.com/office/powerpoint/2010/main" val="12350308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37</a:t>
            </a:fld>
            <a:endParaRPr lang="ru-RU" dirty="0"/>
          </a:p>
        </p:txBody>
      </p:sp>
    </p:spTree>
    <p:extLst>
      <p:ext uri="{BB962C8B-B14F-4D97-AF65-F5344CB8AC3E}">
        <p14:creationId xmlns:p14="http://schemas.microsoft.com/office/powerpoint/2010/main" val="63285603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38</a:t>
            </a:fld>
            <a:endParaRPr lang="ru-RU" dirty="0"/>
          </a:p>
        </p:txBody>
      </p:sp>
    </p:spTree>
    <p:extLst>
      <p:ext uri="{BB962C8B-B14F-4D97-AF65-F5344CB8AC3E}">
        <p14:creationId xmlns:p14="http://schemas.microsoft.com/office/powerpoint/2010/main" val="10364956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39</a:t>
            </a:fld>
            <a:endParaRPr lang="ru-RU" dirty="0"/>
          </a:p>
        </p:txBody>
      </p:sp>
    </p:spTree>
    <p:extLst>
      <p:ext uri="{BB962C8B-B14F-4D97-AF65-F5344CB8AC3E}">
        <p14:creationId xmlns:p14="http://schemas.microsoft.com/office/powerpoint/2010/main" val="250330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4</a:t>
            </a:fld>
            <a:endParaRPr lang="ru-RU" dirty="0"/>
          </a:p>
        </p:txBody>
      </p:sp>
    </p:spTree>
    <p:extLst>
      <p:ext uri="{BB962C8B-B14F-4D97-AF65-F5344CB8AC3E}">
        <p14:creationId xmlns:p14="http://schemas.microsoft.com/office/powerpoint/2010/main" val="288758453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40</a:t>
            </a:fld>
            <a:endParaRPr lang="ru-RU" dirty="0"/>
          </a:p>
        </p:txBody>
      </p:sp>
    </p:spTree>
    <p:extLst>
      <p:ext uri="{BB962C8B-B14F-4D97-AF65-F5344CB8AC3E}">
        <p14:creationId xmlns:p14="http://schemas.microsoft.com/office/powerpoint/2010/main" val="68139989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41</a:t>
            </a:fld>
            <a:endParaRPr lang="ru-RU" dirty="0"/>
          </a:p>
        </p:txBody>
      </p:sp>
    </p:spTree>
    <p:extLst>
      <p:ext uri="{BB962C8B-B14F-4D97-AF65-F5344CB8AC3E}">
        <p14:creationId xmlns:p14="http://schemas.microsoft.com/office/powerpoint/2010/main" val="7472600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42</a:t>
            </a:fld>
            <a:endParaRPr lang="ru-RU" dirty="0"/>
          </a:p>
        </p:txBody>
      </p:sp>
    </p:spTree>
    <p:extLst>
      <p:ext uri="{BB962C8B-B14F-4D97-AF65-F5344CB8AC3E}">
        <p14:creationId xmlns:p14="http://schemas.microsoft.com/office/powerpoint/2010/main" val="146403625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43</a:t>
            </a:fld>
            <a:endParaRPr lang="ru-RU" dirty="0"/>
          </a:p>
        </p:txBody>
      </p:sp>
    </p:spTree>
    <p:extLst>
      <p:ext uri="{BB962C8B-B14F-4D97-AF65-F5344CB8AC3E}">
        <p14:creationId xmlns:p14="http://schemas.microsoft.com/office/powerpoint/2010/main" val="72622430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44</a:t>
            </a:fld>
            <a:endParaRPr lang="ru-RU" dirty="0"/>
          </a:p>
        </p:txBody>
      </p:sp>
    </p:spTree>
    <p:extLst>
      <p:ext uri="{BB962C8B-B14F-4D97-AF65-F5344CB8AC3E}">
        <p14:creationId xmlns:p14="http://schemas.microsoft.com/office/powerpoint/2010/main" val="9667369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45</a:t>
            </a:fld>
            <a:endParaRPr lang="ru-RU" dirty="0"/>
          </a:p>
        </p:txBody>
      </p:sp>
    </p:spTree>
    <p:extLst>
      <p:ext uri="{BB962C8B-B14F-4D97-AF65-F5344CB8AC3E}">
        <p14:creationId xmlns:p14="http://schemas.microsoft.com/office/powerpoint/2010/main" val="170007334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46</a:t>
            </a:fld>
            <a:endParaRPr lang="ru-RU" dirty="0"/>
          </a:p>
        </p:txBody>
      </p:sp>
    </p:spTree>
    <p:extLst>
      <p:ext uri="{BB962C8B-B14F-4D97-AF65-F5344CB8AC3E}">
        <p14:creationId xmlns:p14="http://schemas.microsoft.com/office/powerpoint/2010/main" val="136709651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47</a:t>
            </a:fld>
            <a:endParaRPr lang="ru-RU" dirty="0"/>
          </a:p>
        </p:txBody>
      </p:sp>
    </p:spTree>
    <p:extLst>
      <p:ext uri="{BB962C8B-B14F-4D97-AF65-F5344CB8AC3E}">
        <p14:creationId xmlns:p14="http://schemas.microsoft.com/office/powerpoint/2010/main" val="201496867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48</a:t>
            </a:fld>
            <a:endParaRPr lang="ru-RU" dirty="0"/>
          </a:p>
        </p:txBody>
      </p:sp>
    </p:spTree>
    <p:extLst>
      <p:ext uri="{BB962C8B-B14F-4D97-AF65-F5344CB8AC3E}">
        <p14:creationId xmlns:p14="http://schemas.microsoft.com/office/powerpoint/2010/main" val="53498634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49</a:t>
            </a:fld>
            <a:endParaRPr lang="ru-RU" dirty="0"/>
          </a:p>
        </p:txBody>
      </p:sp>
    </p:spTree>
    <p:extLst>
      <p:ext uri="{BB962C8B-B14F-4D97-AF65-F5344CB8AC3E}">
        <p14:creationId xmlns:p14="http://schemas.microsoft.com/office/powerpoint/2010/main" val="28650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5</a:t>
            </a:fld>
            <a:endParaRPr lang="ru-RU" dirty="0"/>
          </a:p>
        </p:txBody>
      </p:sp>
    </p:spTree>
    <p:extLst>
      <p:ext uri="{BB962C8B-B14F-4D97-AF65-F5344CB8AC3E}">
        <p14:creationId xmlns:p14="http://schemas.microsoft.com/office/powerpoint/2010/main" val="353376442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50</a:t>
            </a:fld>
            <a:endParaRPr lang="ru-RU" dirty="0"/>
          </a:p>
        </p:txBody>
      </p:sp>
    </p:spTree>
    <p:extLst>
      <p:ext uri="{BB962C8B-B14F-4D97-AF65-F5344CB8AC3E}">
        <p14:creationId xmlns:p14="http://schemas.microsoft.com/office/powerpoint/2010/main" val="43644616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51</a:t>
            </a:fld>
            <a:endParaRPr lang="ru-RU" dirty="0"/>
          </a:p>
        </p:txBody>
      </p:sp>
    </p:spTree>
    <p:extLst>
      <p:ext uri="{BB962C8B-B14F-4D97-AF65-F5344CB8AC3E}">
        <p14:creationId xmlns:p14="http://schemas.microsoft.com/office/powerpoint/2010/main" val="87173435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52</a:t>
            </a:fld>
            <a:endParaRPr lang="ru-RU" dirty="0"/>
          </a:p>
        </p:txBody>
      </p:sp>
    </p:spTree>
    <p:extLst>
      <p:ext uri="{BB962C8B-B14F-4D97-AF65-F5344CB8AC3E}">
        <p14:creationId xmlns:p14="http://schemas.microsoft.com/office/powerpoint/2010/main" val="408578973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53</a:t>
            </a:fld>
            <a:endParaRPr lang="ru-RU" dirty="0"/>
          </a:p>
        </p:txBody>
      </p:sp>
    </p:spTree>
    <p:extLst>
      <p:ext uri="{BB962C8B-B14F-4D97-AF65-F5344CB8AC3E}">
        <p14:creationId xmlns:p14="http://schemas.microsoft.com/office/powerpoint/2010/main" val="41040675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54</a:t>
            </a:fld>
            <a:endParaRPr lang="ru-RU" dirty="0"/>
          </a:p>
        </p:txBody>
      </p:sp>
    </p:spTree>
    <p:extLst>
      <p:ext uri="{BB962C8B-B14F-4D97-AF65-F5344CB8AC3E}">
        <p14:creationId xmlns:p14="http://schemas.microsoft.com/office/powerpoint/2010/main" val="254420270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55</a:t>
            </a:fld>
            <a:endParaRPr lang="ru-RU" dirty="0"/>
          </a:p>
        </p:txBody>
      </p:sp>
    </p:spTree>
    <p:extLst>
      <p:ext uri="{BB962C8B-B14F-4D97-AF65-F5344CB8AC3E}">
        <p14:creationId xmlns:p14="http://schemas.microsoft.com/office/powerpoint/2010/main" val="373046075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56</a:t>
            </a:fld>
            <a:endParaRPr lang="ru-RU" dirty="0"/>
          </a:p>
        </p:txBody>
      </p:sp>
    </p:spTree>
    <p:extLst>
      <p:ext uri="{BB962C8B-B14F-4D97-AF65-F5344CB8AC3E}">
        <p14:creationId xmlns:p14="http://schemas.microsoft.com/office/powerpoint/2010/main" val="414090829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57</a:t>
            </a:fld>
            <a:endParaRPr lang="ru-RU" dirty="0"/>
          </a:p>
        </p:txBody>
      </p:sp>
    </p:spTree>
    <p:extLst>
      <p:ext uri="{BB962C8B-B14F-4D97-AF65-F5344CB8AC3E}">
        <p14:creationId xmlns:p14="http://schemas.microsoft.com/office/powerpoint/2010/main" val="16286041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58</a:t>
            </a:fld>
            <a:endParaRPr lang="ru-RU" dirty="0"/>
          </a:p>
        </p:txBody>
      </p:sp>
    </p:spTree>
    <p:extLst>
      <p:ext uri="{BB962C8B-B14F-4D97-AF65-F5344CB8AC3E}">
        <p14:creationId xmlns:p14="http://schemas.microsoft.com/office/powerpoint/2010/main" val="282957321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59</a:t>
            </a:fld>
            <a:endParaRPr lang="ru-RU" dirty="0"/>
          </a:p>
        </p:txBody>
      </p:sp>
    </p:spTree>
    <p:extLst>
      <p:ext uri="{BB962C8B-B14F-4D97-AF65-F5344CB8AC3E}">
        <p14:creationId xmlns:p14="http://schemas.microsoft.com/office/powerpoint/2010/main" val="775498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6</a:t>
            </a:fld>
            <a:endParaRPr lang="ru-RU" dirty="0"/>
          </a:p>
        </p:txBody>
      </p:sp>
    </p:spTree>
    <p:extLst>
      <p:ext uri="{BB962C8B-B14F-4D97-AF65-F5344CB8AC3E}">
        <p14:creationId xmlns:p14="http://schemas.microsoft.com/office/powerpoint/2010/main" val="413041997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60</a:t>
            </a:fld>
            <a:endParaRPr lang="ru-RU" dirty="0"/>
          </a:p>
        </p:txBody>
      </p:sp>
    </p:spTree>
    <p:extLst>
      <p:ext uri="{BB962C8B-B14F-4D97-AF65-F5344CB8AC3E}">
        <p14:creationId xmlns:p14="http://schemas.microsoft.com/office/powerpoint/2010/main" val="262080816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61</a:t>
            </a:fld>
            <a:endParaRPr lang="ru-RU" dirty="0"/>
          </a:p>
        </p:txBody>
      </p:sp>
    </p:spTree>
    <p:extLst>
      <p:ext uri="{BB962C8B-B14F-4D97-AF65-F5344CB8AC3E}">
        <p14:creationId xmlns:p14="http://schemas.microsoft.com/office/powerpoint/2010/main" val="253148150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62</a:t>
            </a:fld>
            <a:endParaRPr lang="ru-RU" dirty="0"/>
          </a:p>
        </p:txBody>
      </p:sp>
    </p:spTree>
    <p:extLst>
      <p:ext uri="{BB962C8B-B14F-4D97-AF65-F5344CB8AC3E}">
        <p14:creationId xmlns:p14="http://schemas.microsoft.com/office/powerpoint/2010/main" val="69588509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63</a:t>
            </a:fld>
            <a:endParaRPr lang="ru-RU" dirty="0"/>
          </a:p>
        </p:txBody>
      </p:sp>
    </p:spTree>
    <p:extLst>
      <p:ext uri="{BB962C8B-B14F-4D97-AF65-F5344CB8AC3E}">
        <p14:creationId xmlns:p14="http://schemas.microsoft.com/office/powerpoint/2010/main" val="151961653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64</a:t>
            </a:fld>
            <a:endParaRPr lang="ru-RU" dirty="0"/>
          </a:p>
        </p:txBody>
      </p:sp>
    </p:spTree>
    <p:extLst>
      <p:ext uri="{BB962C8B-B14F-4D97-AF65-F5344CB8AC3E}">
        <p14:creationId xmlns:p14="http://schemas.microsoft.com/office/powerpoint/2010/main" val="117619605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65</a:t>
            </a:fld>
            <a:endParaRPr lang="ru-RU" dirty="0"/>
          </a:p>
        </p:txBody>
      </p:sp>
    </p:spTree>
    <p:extLst>
      <p:ext uri="{BB962C8B-B14F-4D97-AF65-F5344CB8AC3E}">
        <p14:creationId xmlns:p14="http://schemas.microsoft.com/office/powerpoint/2010/main" val="333831848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66</a:t>
            </a:fld>
            <a:endParaRPr lang="ru-RU" dirty="0"/>
          </a:p>
        </p:txBody>
      </p:sp>
    </p:spTree>
    <p:extLst>
      <p:ext uri="{BB962C8B-B14F-4D97-AF65-F5344CB8AC3E}">
        <p14:creationId xmlns:p14="http://schemas.microsoft.com/office/powerpoint/2010/main" val="402513570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67</a:t>
            </a:fld>
            <a:endParaRPr lang="ru-RU" dirty="0"/>
          </a:p>
        </p:txBody>
      </p:sp>
    </p:spTree>
    <p:extLst>
      <p:ext uri="{BB962C8B-B14F-4D97-AF65-F5344CB8AC3E}">
        <p14:creationId xmlns:p14="http://schemas.microsoft.com/office/powerpoint/2010/main" val="300424089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68</a:t>
            </a:fld>
            <a:endParaRPr lang="ru-RU" dirty="0"/>
          </a:p>
        </p:txBody>
      </p:sp>
    </p:spTree>
    <p:extLst>
      <p:ext uri="{BB962C8B-B14F-4D97-AF65-F5344CB8AC3E}">
        <p14:creationId xmlns:p14="http://schemas.microsoft.com/office/powerpoint/2010/main" val="200552870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69</a:t>
            </a:fld>
            <a:endParaRPr lang="ru-RU" dirty="0"/>
          </a:p>
        </p:txBody>
      </p:sp>
    </p:spTree>
    <p:extLst>
      <p:ext uri="{BB962C8B-B14F-4D97-AF65-F5344CB8AC3E}">
        <p14:creationId xmlns:p14="http://schemas.microsoft.com/office/powerpoint/2010/main" val="805440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7</a:t>
            </a:fld>
            <a:endParaRPr lang="ru-RU" dirty="0"/>
          </a:p>
        </p:txBody>
      </p:sp>
    </p:spTree>
    <p:extLst>
      <p:ext uri="{BB962C8B-B14F-4D97-AF65-F5344CB8AC3E}">
        <p14:creationId xmlns:p14="http://schemas.microsoft.com/office/powerpoint/2010/main" val="208539382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70</a:t>
            </a:fld>
            <a:endParaRPr lang="ru-RU" dirty="0"/>
          </a:p>
        </p:txBody>
      </p:sp>
    </p:spTree>
    <p:extLst>
      <p:ext uri="{BB962C8B-B14F-4D97-AF65-F5344CB8AC3E}">
        <p14:creationId xmlns:p14="http://schemas.microsoft.com/office/powerpoint/2010/main" val="362475567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71</a:t>
            </a:fld>
            <a:endParaRPr lang="ru-RU" dirty="0"/>
          </a:p>
        </p:txBody>
      </p:sp>
    </p:spTree>
    <p:extLst>
      <p:ext uri="{BB962C8B-B14F-4D97-AF65-F5344CB8AC3E}">
        <p14:creationId xmlns:p14="http://schemas.microsoft.com/office/powerpoint/2010/main" val="136326917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72</a:t>
            </a:fld>
            <a:endParaRPr lang="ru-RU" dirty="0"/>
          </a:p>
        </p:txBody>
      </p:sp>
    </p:spTree>
    <p:extLst>
      <p:ext uri="{BB962C8B-B14F-4D97-AF65-F5344CB8AC3E}">
        <p14:creationId xmlns:p14="http://schemas.microsoft.com/office/powerpoint/2010/main" val="238592301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73</a:t>
            </a:fld>
            <a:endParaRPr lang="ru-RU" dirty="0"/>
          </a:p>
        </p:txBody>
      </p:sp>
    </p:spTree>
    <p:extLst>
      <p:ext uri="{BB962C8B-B14F-4D97-AF65-F5344CB8AC3E}">
        <p14:creationId xmlns:p14="http://schemas.microsoft.com/office/powerpoint/2010/main" val="4453721"/>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74</a:t>
            </a:fld>
            <a:endParaRPr lang="ru-RU" dirty="0"/>
          </a:p>
        </p:txBody>
      </p:sp>
    </p:spTree>
    <p:extLst>
      <p:ext uri="{BB962C8B-B14F-4D97-AF65-F5344CB8AC3E}">
        <p14:creationId xmlns:p14="http://schemas.microsoft.com/office/powerpoint/2010/main" val="285580146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75</a:t>
            </a:fld>
            <a:endParaRPr lang="ru-RU" dirty="0"/>
          </a:p>
        </p:txBody>
      </p:sp>
    </p:spTree>
    <p:extLst>
      <p:ext uri="{BB962C8B-B14F-4D97-AF65-F5344CB8AC3E}">
        <p14:creationId xmlns:p14="http://schemas.microsoft.com/office/powerpoint/2010/main" val="1250286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76</a:t>
            </a:fld>
            <a:endParaRPr lang="ru-RU" dirty="0"/>
          </a:p>
        </p:txBody>
      </p:sp>
    </p:spTree>
    <p:extLst>
      <p:ext uri="{BB962C8B-B14F-4D97-AF65-F5344CB8AC3E}">
        <p14:creationId xmlns:p14="http://schemas.microsoft.com/office/powerpoint/2010/main" val="1434518251"/>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77</a:t>
            </a:fld>
            <a:endParaRPr lang="ru-RU" dirty="0"/>
          </a:p>
        </p:txBody>
      </p:sp>
    </p:spTree>
    <p:extLst>
      <p:ext uri="{BB962C8B-B14F-4D97-AF65-F5344CB8AC3E}">
        <p14:creationId xmlns:p14="http://schemas.microsoft.com/office/powerpoint/2010/main" val="1659164165"/>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78</a:t>
            </a:fld>
            <a:endParaRPr lang="ru-RU" dirty="0"/>
          </a:p>
        </p:txBody>
      </p:sp>
    </p:spTree>
    <p:extLst>
      <p:ext uri="{BB962C8B-B14F-4D97-AF65-F5344CB8AC3E}">
        <p14:creationId xmlns:p14="http://schemas.microsoft.com/office/powerpoint/2010/main" val="3857200049"/>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79</a:t>
            </a:fld>
            <a:endParaRPr lang="ru-RU" dirty="0"/>
          </a:p>
        </p:txBody>
      </p:sp>
    </p:spTree>
    <p:extLst>
      <p:ext uri="{BB962C8B-B14F-4D97-AF65-F5344CB8AC3E}">
        <p14:creationId xmlns:p14="http://schemas.microsoft.com/office/powerpoint/2010/main" val="3535470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8</a:t>
            </a:fld>
            <a:endParaRPr lang="ru-RU" dirty="0"/>
          </a:p>
        </p:txBody>
      </p:sp>
    </p:spTree>
    <p:extLst>
      <p:ext uri="{BB962C8B-B14F-4D97-AF65-F5344CB8AC3E}">
        <p14:creationId xmlns:p14="http://schemas.microsoft.com/office/powerpoint/2010/main" val="191642295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80</a:t>
            </a:fld>
            <a:endParaRPr lang="ru-RU" dirty="0"/>
          </a:p>
        </p:txBody>
      </p:sp>
    </p:spTree>
    <p:extLst>
      <p:ext uri="{BB962C8B-B14F-4D97-AF65-F5344CB8AC3E}">
        <p14:creationId xmlns:p14="http://schemas.microsoft.com/office/powerpoint/2010/main" val="2468925295"/>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81</a:t>
            </a:fld>
            <a:endParaRPr lang="ru-RU" dirty="0"/>
          </a:p>
        </p:txBody>
      </p:sp>
    </p:spTree>
    <p:extLst>
      <p:ext uri="{BB962C8B-B14F-4D97-AF65-F5344CB8AC3E}">
        <p14:creationId xmlns:p14="http://schemas.microsoft.com/office/powerpoint/2010/main" val="31075736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82</a:t>
            </a:fld>
            <a:endParaRPr lang="ru-RU" dirty="0"/>
          </a:p>
        </p:txBody>
      </p:sp>
    </p:spTree>
    <p:extLst>
      <p:ext uri="{BB962C8B-B14F-4D97-AF65-F5344CB8AC3E}">
        <p14:creationId xmlns:p14="http://schemas.microsoft.com/office/powerpoint/2010/main" val="375921141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83</a:t>
            </a:fld>
            <a:endParaRPr lang="ru-RU" dirty="0"/>
          </a:p>
        </p:txBody>
      </p:sp>
    </p:spTree>
    <p:extLst>
      <p:ext uri="{BB962C8B-B14F-4D97-AF65-F5344CB8AC3E}">
        <p14:creationId xmlns:p14="http://schemas.microsoft.com/office/powerpoint/2010/main" val="97812443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84</a:t>
            </a:fld>
            <a:endParaRPr lang="ru-RU" dirty="0"/>
          </a:p>
        </p:txBody>
      </p:sp>
    </p:spTree>
    <p:extLst>
      <p:ext uri="{BB962C8B-B14F-4D97-AF65-F5344CB8AC3E}">
        <p14:creationId xmlns:p14="http://schemas.microsoft.com/office/powerpoint/2010/main" val="4224979787"/>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85</a:t>
            </a:fld>
            <a:endParaRPr lang="ru-RU" dirty="0"/>
          </a:p>
        </p:txBody>
      </p:sp>
    </p:spTree>
    <p:extLst>
      <p:ext uri="{BB962C8B-B14F-4D97-AF65-F5344CB8AC3E}">
        <p14:creationId xmlns:p14="http://schemas.microsoft.com/office/powerpoint/2010/main" val="2881057551"/>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86</a:t>
            </a:fld>
            <a:endParaRPr lang="ru-RU" dirty="0"/>
          </a:p>
        </p:txBody>
      </p:sp>
    </p:spTree>
    <p:extLst>
      <p:ext uri="{BB962C8B-B14F-4D97-AF65-F5344CB8AC3E}">
        <p14:creationId xmlns:p14="http://schemas.microsoft.com/office/powerpoint/2010/main" val="969977984"/>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87</a:t>
            </a:fld>
            <a:endParaRPr lang="ru-RU" dirty="0"/>
          </a:p>
        </p:txBody>
      </p:sp>
    </p:spTree>
    <p:extLst>
      <p:ext uri="{BB962C8B-B14F-4D97-AF65-F5344CB8AC3E}">
        <p14:creationId xmlns:p14="http://schemas.microsoft.com/office/powerpoint/2010/main" val="1070248919"/>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88</a:t>
            </a:fld>
            <a:endParaRPr lang="ru-RU" dirty="0"/>
          </a:p>
        </p:txBody>
      </p:sp>
    </p:spTree>
    <p:extLst>
      <p:ext uri="{BB962C8B-B14F-4D97-AF65-F5344CB8AC3E}">
        <p14:creationId xmlns:p14="http://schemas.microsoft.com/office/powerpoint/2010/main" val="1587596430"/>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89</a:t>
            </a:fld>
            <a:endParaRPr lang="ru-RU" dirty="0"/>
          </a:p>
        </p:txBody>
      </p:sp>
    </p:spTree>
    <p:extLst>
      <p:ext uri="{BB962C8B-B14F-4D97-AF65-F5344CB8AC3E}">
        <p14:creationId xmlns:p14="http://schemas.microsoft.com/office/powerpoint/2010/main" val="2254010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9</a:t>
            </a:fld>
            <a:endParaRPr lang="ru-RU" dirty="0"/>
          </a:p>
        </p:txBody>
      </p:sp>
    </p:spTree>
    <p:extLst>
      <p:ext uri="{BB962C8B-B14F-4D97-AF65-F5344CB8AC3E}">
        <p14:creationId xmlns:p14="http://schemas.microsoft.com/office/powerpoint/2010/main" val="535096644"/>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90</a:t>
            </a:fld>
            <a:endParaRPr lang="ru-RU" dirty="0"/>
          </a:p>
        </p:txBody>
      </p:sp>
    </p:spTree>
    <p:extLst>
      <p:ext uri="{BB962C8B-B14F-4D97-AF65-F5344CB8AC3E}">
        <p14:creationId xmlns:p14="http://schemas.microsoft.com/office/powerpoint/2010/main" val="2677918758"/>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91</a:t>
            </a:fld>
            <a:endParaRPr lang="ru-RU" dirty="0"/>
          </a:p>
        </p:txBody>
      </p:sp>
    </p:spTree>
    <p:extLst>
      <p:ext uri="{BB962C8B-B14F-4D97-AF65-F5344CB8AC3E}">
        <p14:creationId xmlns:p14="http://schemas.microsoft.com/office/powerpoint/2010/main" val="698593536"/>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92</a:t>
            </a:fld>
            <a:endParaRPr lang="ru-RU" dirty="0"/>
          </a:p>
        </p:txBody>
      </p:sp>
    </p:spTree>
    <p:extLst>
      <p:ext uri="{BB962C8B-B14F-4D97-AF65-F5344CB8AC3E}">
        <p14:creationId xmlns:p14="http://schemas.microsoft.com/office/powerpoint/2010/main" val="398863064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93</a:t>
            </a:fld>
            <a:endParaRPr lang="ru-RU" dirty="0"/>
          </a:p>
        </p:txBody>
      </p:sp>
    </p:spTree>
    <p:extLst>
      <p:ext uri="{BB962C8B-B14F-4D97-AF65-F5344CB8AC3E}">
        <p14:creationId xmlns:p14="http://schemas.microsoft.com/office/powerpoint/2010/main" val="3518980256"/>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94</a:t>
            </a:fld>
            <a:endParaRPr lang="ru-RU" dirty="0"/>
          </a:p>
        </p:txBody>
      </p:sp>
    </p:spTree>
    <p:extLst>
      <p:ext uri="{BB962C8B-B14F-4D97-AF65-F5344CB8AC3E}">
        <p14:creationId xmlns:p14="http://schemas.microsoft.com/office/powerpoint/2010/main" val="1770269173"/>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95</a:t>
            </a:fld>
            <a:endParaRPr lang="ru-RU" dirty="0"/>
          </a:p>
        </p:txBody>
      </p:sp>
    </p:spTree>
    <p:extLst>
      <p:ext uri="{BB962C8B-B14F-4D97-AF65-F5344CB8AC3E}">
        <p14:creationId xmlns:p14="http://schemas.microsoft.com/office/powerpoint/2010/main" val="47074871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96</a:t>
            </a:fld>
            <a:endParaRPr lang="ru-RU" dirty="0"/>
          </a:p>
        </p:txBody>
      </p:sp>
    </p:spTree>
    <p:extLst>
      <p:ext uri="{BB962C8B-B14F-4D97-AF65-F5344CB8AC3E}">
        <p14:creationId xmlns:p14="http://schemas.microsoft.com/office/powerpoint/2010/main" val="3247714483"/>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97</a:t>
            </a:fld>
            <a:endParaRPr lang="ru-RU" dirty="0"/>
          </a:p>
        </p:txBody>
      </p:sp>
    </p:spTree>
    <p:extLst>
      <p:ext uri="{BB962C8B-B14F-4D97-AF65-F5344CB8AC3E}">
        <p14:creationId xmlns:p14="http://schemas.microsoft.com/office/powerpoint/2010/main" val="3960737353"/>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98</a:t>
            </a:fld>
            <a:endParaRPr lang="ru-RU" dirty="0"/>
          </a:p>
        </p:txBody>
      </p:sp>
    </p:spTree>
    <p:extLst>
      <p:ext uri="{BB962C8B-B14F-4D97-AF65-F5344CB8AC3E}">
        <p14:creationId xmlns:p14="http://schemas.microsoft.com/office/powerpoint/2010/main" val="1936665009"/>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1B9A179D-2D27-49E2-B022-8EDDA2EFE682}" type="slidenum">
              <a:rPr lang="ru-RU" smtClean="0"/>
              <a:t>99</a:t>
            </a:fld>
            <a:endParaRPr lang="ru-RU" dirty="0"/>
          </a:p>
        </p:txBody>
      </p:sp>
    </p:spTree>
    <p:extLst>
      <p:ext uri="{BB962C8B-B14F-4D97-AF65-F5344CB8AC3E}">
        <p14:creationId xmlns:p14="http://schemas.microsoft.com/office/powerpoint/2010/main" val="3351191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2" name="Полилиния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a:extLst/>
        </p:spPr>
        <p:txBody>
          <a:bodyPr vert="horz" wrap="square" lIns="91440" tIns="45720" rIns="91440" bIns="45720" numCol="1" rtlCol="0" anchor="t" anchorCtr="0" compatLnSpc="1">
            <a:prstTxWarp prst="textNoShape">
              <a:avLst/>
            </a:prstTxWarp>
            <a:noAutofit/>
          </a:bodyPr>
          <a:lstStyle/>
          <a:p>
            <a:pPr rtl="0"/>
            <a:endParaRPr lang="ru-RU" sz="1800" dirty="0"/>
          </a:p>
        </p:txBody>
      </p:sp>
      <p:sp>
        <p:nvSpPr>
          <p:cNvPr id="7" name="Полилиния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rtlCol="0" anchor="t" anchorCtr="0" compatLnSpc="1">
            <a:prstTxWarp prst="textNoShape">
              <a:avLst/>
            </a:prstTxWarp>
          </a:bodyPr>
          <a:lstStyle/>
          <a:p>
            <a:pPr lvl="0" rtl="0"/>
            <a:endParaRPr lang="ru-RU" sz="1800" dirty="0"/>
          </a:p>
        </p:txBody>
      </p:sp>
      <p:sp>
        <p:nvSpPr>
          <p:cNvPr id="8" name="Полилиния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rtlCol="0" anchor="t" anchorCtr="0" compatLnSpc="1">
            <a:prstTxWarp prst="textNoShape">
              <a:avLst/>
            </a:prstTxWarp>
          </a:bodyPr>
          <a:lstStyle/>
          <a:p>
            <a:pPr lvl="0" rtl="0"/>
            <a:endParaRPr lang="ru-RU" sz="1800" dirty="0"/>
          </a:p>
        </p:txBody>
      </p:sp>
      <p:sp>
        <p:nvSpPr>
          <p:cNvPr id="2" name="Заголовок 1"/>
          <p:cNvSpPr>
            <a:spLocks noGrp="1"/>
          </p:cNvSpPr>
          <p:nvPr>
            <p:ph type="ctrTitle"/>
          </p:nvPr>
        </p:nvSpPr>
        <p:spPr>
          <a:xfrm>
            <a:off x="1295400" y="1873584"/>
            <a:ext cx="6400800" cy="2560320"/>
          </a:xfrm>
        </p:spPr>
        <p:txBody>
          <a:bodyPr rtlCol="0" anchor="b">
            <a:normAutofit/>
          </a:bodyPr>
          <a:lstStyle>
            <a:lvl1pPr algn="l">
              <a:defRPr sz="4000">
                <a:solidFill>
                  <a:schemeClr val="tx1"/>
                </a:solidFill>
              </a:defRPr>
            </a:lvl1pPr>
          </a:lstStyle>
          <a:p>
            <a:pPr rtl="0"/>
            <a:r>
              <a:rPr lang="ru-RU" smtClean="0"/>
              <a:t>Образец заголовка</a:t>
            </a:r>
            <a:endParaRPr lang="ru-RU" dirty="0"/>
          </a:p>
        </p:txBody>
      </p:sp>
      <p:sp>
        <p:nvSpPr>
          <p:cNvPr id="3" name="Подзаголовок 2"/>
          <p:cNvSpPr>
            <a:spLocks noGrp="1"/>
          </p:cNvSpPr>
          <p:nvPr>
            <p:ph type="subTitle" idx="1"/>
          </p:nvPr>
        </p:nvSpPr>
        <p:spPr>
          <a:xfrm>
            <a:off x="1295400" y="4572000"/>
            <a:ext cx="6400800" cy="1600200"/>
          </a:xfrm>
        </p:spPr>
        <p:txBody>
          <a:bodyPr rtlCol="0"/>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ru-RU" smtClean="0"/>
              <a:t>Образец подзаголовка</a:t>
            </a:r>
            <a:endParaRPr lang="ru-RU" dirty="0"/>
          </a:p>
        </p:txBody>
      </p:sp>
    </p:spTree>
    <p:extLst>
      <p:ext uri="{BB962C8B-B14F-4D97-AF65-F5344CB8AC3E}">
        <p14:creationId xmlns:p14="http://schemas.microsoft.com/office/powerpoint/2010/main" val="51258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1036850"/>
          </a:xfrm>
        </p:spPr>
        <p:txBody>
          <a:bodyPr rtlCol="0" anchor="b"/>
          <a:lstStyle>
            <a:lvl1pPr>
              <a:defRPr sz="3200"/>
            </a:lvl1pPr>
          </a:lstStyle>
          <a:p>
            <a:pPr rtl="0"/>
            <a:r>
              <a:rPr lang="ru-RU" smtClean="0"/>
              <a:t>Образец заголовка</a:t>
            </a:r>
            <a:endParaRPr lang="ru-RU" dirty="0"/>
          </a:p>
        </p:txBody>
      </p:sp>
      <p:sp>
        <p:nvSpPr>
          <p:cNvPr id="3" name="Рисунок 2" descr="Пустой заполнитель, вместо которого можно добавить изображение. Щелкните заполнитель и выберите изображение, которое необходимо добавить"/>
          <p:cNvSpPr>
            <a:spLocks noGrp="1"/>
          </p:cNvSpPr>
          <p:nvPr>
            <p:ph type="pic" idx="1"/>
          </p:nvPr>
        </p:nvSpPr>
        <p:spPr>
          <a:xfrm>
            <a:off x="4724400" y="1828801"/>
            <a:ext cx="6172200" cy="4343400"/>
          </a:xfrm>
        </p:spPr>
        <p:txBody>
          <a:bodyPr tIns="27432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ru-RU" smtClean="0"/>
              <a:t>Вставка рисунка</a:t>
            </a:r>
            <a:endParaRPr lang="ru-RU" dirty="0"/>
          </a:p>
        </p:txBody>
      </p:sp>
      <p:sp>
        <p:nvSpPr>
          <p:cNvPr id="4" name="Текст 3"/>
          <p:cNvSpPr>
            <a:spLocks noGrp="1"/>
          </p:cNvSpPr>
          <p:nvPr>
            <p:ph type="body" sz="half" idx="2"/>
          </p:nvPr>
        </p:nvSpPr>
        <p:spPr>
          <a:xfrm>
            <a:off x="1295400" y="1828800"/>
            <a:ext cx="3017520" cy="4343400"/>
          </a:xfrm>
        </p:spPr>
        <p:txBody>
          <a:bodyPr rtlCol="0"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ru-RU" smtClean="0"/>
              <a:t>Образец текста</a:t>
            </a:r>
          </a:p>
        </p:txBody>
      </p:sp>
      <p:sp>
        <p:nvSpPr>
          <p:cNvPr id="6" name="Нижний колонтитул 5"/>
          <p:cNvSpPr>
            <a:spLocks noGrp="1"/>
          </p:cNvSpPr>
          <p:nvPr>
            <p:ph type="ftr" sz="quarter" idx="11"/>
          </p:nvPr>
        </p:nvSpPr>
        <p:spPr/>
        <p:txBody>
          <a:bodyPr rtlCol="0"/>
          <a:lstStyle/>
          <a:p>
            <a:pPr rtl="0"/>
            <a:r>
              <a:rPr lang="ru-RU" dirty="0" smtClean="0"/>
              <a:t>Добавить нижний колонтитул</a:t>
            </a:r>
            <a:endParaRPr lang="ru-RU" dirty="0"/>
          </a:p>
        </p:txBody>
      </p:sp>
      <p:sp>
        <p:nvSpPr>
          <p:cNvPr id="5" name="Дата 4"/>
          <p:cNvSpPr>
            <a:spLocks noGrp="1"/>
          </p:cNvSpPr>
          <p:nvPr>
            <p:ph type="dt" sz="half" idx="10"/>
          </p:nvPr>
        </p:nvSpPr>
        <p:spPr/>
        <p:txBody>
          <a:bodyPr rtlCol="0"/>
          <a:lstStyle/>
          <a:p>
            <a:pPr rtl="0"/>
            <a:fld id="{140575E8-20DE-4252-9577-F47C50C1B37A}" type="datetime1">
              <a:rPr lang="ru-RU" smtClean="0"/>
              <a:t>19.11.2023</a:t>
            </a:fld>
            <a:endParaRPr lang="ru-RU" dirty="0"/>
          </a:p>
        </p:txBody>
      </p:sp>
      <p:sp>
        <p:nvSpPr>
          <p:cNvPr id="7" name="Номер слайда 6"/>
          <p:cNvSpPr>
            <a:spLocks noGrp="1"/>
          </p:cNvSpPr>
          <p:nvPr>
            <p:ph type="sldNum" sz="quarter" idx="12"/>
          </p:nvPr>
        </p:nvSpPr>
        <p:spPr/>
        <p:txBody>
          <a:bodyPr rtlCol="0"/>
          <a:lstStyle/>
          <a:p>
            <a:pPr rtl="0"/>
            <a:fld id="{A7F8E3F6-DE14-48B2-B2BC-6FABA9630FB8}" type="slidenum">
              <a:rPr lang="ru-RU" smtClean="0"/>
              <a:t>‹#›</a:t>
            </a:fld>
            <a:endParaRPr lang="ru-RU" dirty="0"/>
          </a:p>
        </p:txBody>
      </p:sp>
    </p:spTree>
    <p:extLst>
      <p:ext uri="{BB962C8B-B14F-4D97-AF65-F5344CB8AC3E}">
        <p14:creationId xmlns:p14="http://schemas.microsoft.com/office/powerpoint/2010/main" val="106759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Два рисунка с подписями">
    <p:spTree>
      <p:nvGrpSpPr>
        <p:cNvPr id="1" name=""/>
        <p:cNvGrpSpPr/>
        <p:nvPr/>
      </p:nvGrpSpPr>
      <p:grpSpPr>
        <a:xfrm>
          <a:off x="0" y="0"/>
          <a:ext cx="0" cy="0"/>
          <a:chOff x="0" y="0"/>
          <a:chExt cx="0" cy="0"/>
        </a:xfrm>
      </p:grpSpPr>
      <p:sp>
        <p:nvSpPr>
          <p:cNvPr id="9" name="Прямоугольник 8"/>
          <p:cNvSpPr/>
          <p:nvPr/>
        </p:nvSpPr>
        <p:spPr bwMode="invGray">
          <a:xfrm>
            <a:off x="1295400"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dirty="0"/>
          </a:p>
        </p:txBody>
      </p:sp>
      <p:sp>
        <p:nvSpPr>
          <p:cNvPr id="10" name="Прямоугольник 9"/>
          <p:cNvSpPr/>
          <p:nvPr/>
        </p:nvSpPr>
        <p:spPr bwMode="invGray">
          <a:xfrm>
            <a:off x="6324599"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dirty="0"/>
          </a:p>
        </p:txBody>
      </p:sp>
      <p:sp>
        <p:nvSpPr>
          <p:cNvPr id="11" name="Прямоугольник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sz="1800" dirty="0"/>
          </a:p>
        </p:txBody>
      </p:sp>
      <p:sp>
        <p:nvSpPr>
          <p:cNvPr id="12" name="Прямоугольник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sz="1800" dirty="0"/>
          </a:p>
        </p:txBody>
      </p:sp>
      <p:sp>
        <p:nvSpPr>
          <p:cNvPr id="2" name="Заголовок 1"/>
          <p:cNvSpPr>
            <a:spLocks noGrp="1"/>
          </p:cNvSpPr>
          <p:nvPr>
            <p:ph type="title"/>
          </p:nvPr>
        </p:nvSpPr>
        <p:spPr>
          <a:xfrm>
            <a:off x="1295400" y="255134"/>
            <a:ext cx="9601200" cy="1036850"/>
          </a:xfrm>
        </p:spPr>
        <p:txBody>
          <a:bodyPr rtlCol="0" anchor="b"/>
          <a:lstStyle>
            <a:lvl1pPr>
              <a:defRPr sz="3200"/>
            </a:lvl1pPr>
          </a:lstStyle>
          <a:p>
            <a:pPr rtl="0"/>
            <a:r>
              <a:rPr lang="ru-RU" smtClean="0"/>
              <a:t>Образец заголовка</a:t>
            </a:r>
            <a:endParaRPr lang="ru-RU" dirty="0"/>
          </a:p>
        </p:txBody>
      </p:sp>
      <p:sp>
        <p:nvSpPr>
          <p:cNvPr id="3" name="Рисунок 2" descr="Пустой заполнитель, вместо которого можно добавить изображение. Щелкните заполнитель и выберите изображение, которое необходимо добавить"/>
          <p:cNvSpPr>
            <a:spLocks noGrp="1"/>
          </p:cNvSpPr>
          <p:nvPr>
            <p:ph type="pic" idx="1"/>
          </p:nvPr>
        </p:nvSpPr>
        <p:spPr>
          <a:xfrm>
            <a:off x="1298448" y="1828801"/>
            <a:ext cx="4572000" cy="3428999"/>
          </a:xfrm>
        </p:spPr>
        <p:txBody>
          <a:bodyPr tIns="27432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ru-RU" smtClean="0"/>
              <a:t>Вставка рисунка</a:t>
            </a:r>
            <a:endParaRPr lang="ru-RU" dirty="0"/>
          </a:p>
        </p:txBody>
      </p:sp>
      <p:sp>
        <p:nvSpPr>
          <p:cNvPr id="4" name="Текст 3"/>
          <p:cNvSpPr>
            <a:spLocks noGrp="1"/>
          </p:cNvSpPr>
          <p:nvPr>
            <p:ph type="body" sz="half" idx="2"/>
          </p:nvPr>
        </p:nvSpPr>
        <p:spPr bwMode="invGray">
          <a:xfrm>
            <a:off x="1371273" y="5333098"/>
            <a:ext cx="4420252" cy="839102"/>
          </a:xfrm>
        </p:spPr>
        <p:txBody>
          <a:bodyPr rtlCol="0"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ru-RU" smtClean="0"/>
              <a:t>Образец текста</a:t>
            </a:r>
          </a:p>
        </p:txBody>
      </p:sp>
      <p:sp>
        <p:nvSpPr>
          <p:cNvPr id="8" name="Рисунок 2" descr="Пустой заполнитель, вместо которого можно добавить изображение. Щелкните заполнитель и выберите изображение, которое необходимо добавить"/>
          <p:cNvSpPr>
            <a:spLocks noGrp="1"/>
          </p:cNvSpPr>
          <p:nvPr>
            <p:ph type="pic" idx="13"/>
          </p:nvPr>
        </p:nvSpPr>
        <p:spPr>
          <a:xfrm>
            <a:off x="6324600" y="1828801"/>
            <a:ext cx="4572000" cy="3428999"/>
          </a:xfrm>
        </p:spPr>
        <p:txBody>
          <a:bodyPr tIns="27432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ru-RU" smtClean="0"/>
              <a:t>Вставка рисунка</a:t>
            </a:r>
            <a:endParaRPr lang="ru-RU" dirty="0"/>
          </a:p>
        </p:txBody>
      </p:sp>
      <p:sp>
        <p:nvSpPr>
          <p:cNvPr id="13" name="Текст 3"/>
          <p:cNvSpPr>
            <a:spLocks noGrp="1"/>
          </p:cNvSpPr>
          <p:nvPr>
            <p:ph type="body" sz="half" idx="14"/>
          </p:nvPr>
        </p:nvSpPr>
        <p:spPr bwMode="invGray">
          <a:xfrm>
            <a:off x="6412954" y="5333098"/>
            <a:ext cx="4420252" cy="839102"/>
          </a:xfrm>
        </p:spPr>
        <p:txBody>
          <a:bodyPr rtlCol="0"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ru-RU" smtClean="0"/>
              <a:t>Образец текста</a:t>
            </a:r>
          </a:p>
        </p:txBody>
      </p:sp>
      <p:sp>
        <p:nvSpPr>
          <p:cNvPr id="6" name="Нижний колонтитул 5"/>
          <p:cNvSpPr>
            <a:spLocks noGrp="1"/>
          </p:cNvSpPr>
          <p:nvPr>
            <p:ph type="ftr" sz="quarter" idx="11"/>
          </p:nvPr>
        </p:nvSpPr>
        <p:spPr/>
        <p:txBody>
          <a:bodyPr rtlCol="0"/>
          <a:lstStyle/>
          <a:p>
            <a:pPr rtl="0"/>
            <a:r>
              <a:rPr lang="ru-RU" dirty="0" smtClean="0"/>
              <a:t>Добавить нижний колонтитул</a:t>
            </a:r>
            <a:endParaRPr lang="ru-RU" dirty="0"/>
          </a:p>
        </p:txBody>
      </p:sp>
      <p:sp>
        <p:nvSpPr>
          <p:cNvPr id="5" name="Дата 4"/>
          <p:cNvSpPr>
            <a:spLocks noGrp="1"/>
          </p:cNvSpPr>
          <p:nvPr>
            <p:ph type="dt" sz="half" idx="10"/>
          </p:nvPr>
        </p:nvSpPr>
        <p:spPr/>
        <p:txBody>
          <a:bodyPr rtlCol="0"/>
          <a:lstStyle/>
          <a:p>
            <a:pPr rtl="0"/>
            <a:fld id="{4CBB2D27-AFF1-4B8F-B8A4-E700F781D02D}" type="datetime1">
              <a:rPr lang="ru-RU" smtClean="0"/>
              <a:t>19.11.2023</a:t>
            </a:fld>
            <a:endParaRPr lang="ru-RU" dirty="0"/>
          </a:p>
        </p:txBody>
      </p:sp>
      <p:sp>
        <p:nvSpPr>
          <p:cNvPr id="7" name="Номер слайда 6"/>
          <p:cNvSpPr>
            <a:spLocks noGrp="1"/>
          </p:cNvSpPr>
          <p:nvPr>
            <p:ph type="sldNum" sz="quarter" idx="12"/>
          </p:nvPr>
        </p:nvSpPr>
        <p:spPr/>
        <p:txBody>
          <a:bodyPr rtlCol="0"/>
          <a:lstStyle/>
          <a:p>
            <a:pPr rtl="0"/>
            <a:fld id="{A7F8E3F6-DE14-48B2-B2BC-6FABA9630FB8}" type="slidenum">
              <a:rPr lang="ru-RU" smtClean="0"/>
              <a:t>‹#›</a:t>
            </a:fld>
            <a:endParaRPr lang="ru-RU" dirty="0"/>
          </a:p>
        </p:txBody>
      </p:sp>
    </p:spTree>
    <p:extLst>
      <p:ext uri="{BB962C8B-B14F-4D97-AF65-F5344CB8AC3E}">
        <p14:creationId xmlns:p14="http://schemas.microsoft.com/office/powerpoint/2010/main" val="3944010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pPr rtl="0"/>
            <a:r>
              <a:rPr lang="ru-RU" smtClean="0"/>
              <a:t>Образец заголовка</a:t>
            </a:r>
            <a:endParaRPr lang="ru-RU" dirty="0"/>
          </a:p>
        </p:txBody>
      </p:sp>
      <p:sp>
        <p:nvSpPr>
          <p:cNvPr id="3" name="Вертикальный текст 2"/>
          <p:cNvSpPr>
            <a:spLocks noGrp="1"/>
          </p:cNvSpPr>
          <p:nvPr>
            <p:ph type="body" orient="vert" idx="1"/>
          </p:nvPr>
        </p:nvSpPr>
        <p:spPr/>
        <p:txBody>
          <a:bodyPr vert="eaVert" rtlCol="0"/>
          <a:lstStyle/>
          <a:p>
            <a:pPr lvl="0" rtl="0"/>
            <a:r>
              <a:rPr lang="ru-RU" smtClean="0"/>
              <a:t>Образец текста</a:t>
            </a:r>
          </a:p>
          <a:p>
            <a:pPr lvl="1" rtl="0"/>
            <a:r>
              <a:rPr lang="ru-RU" smtClean="0"/>
              <a:t>Второй уровень</a:t>
            </a:r>
          </a:p>
          <a:p>
            <a:pPr lvl="2" rtl="0"/>
            <a:r>
              <a:rPr lang="ru-RU" smtClean="0"/>
              <a:t>Третий уровень</a:t>
            </a:r>
          </a:p>
          <a:p>
            <a:pPr lvl="3" rtl="0"/>
            <a:r>
              <a:rPr lang="ru-RU" smtClean="0"/>
              <a:t>Четвертый уровень</a:t>
            </a:r>
          </a:p>
          <a:p>
            <a:pPr lvl="4" rtl="0"/>
            <a:r>
              <a:rPr lang="ru-RU" smtClean="0"/>
              <a:t>Пятый уровень</a:t>
            </a:r>
            <a:endParaRPr lang="ru-RU" dirty="0"/>
          </a:p>
        </p:txBody>
      </p:sp>
      <p:sp>
        <p:nvSpPr>
          <p:cNvPr id="5" name="Нижний колонтитул 4"/>
          <p:cNvSpPr>
            <a:spLocks noGrp="1"/>
          </p:cNvSpPr>
          <p:nvPr>
            <p:ph type="ftr" sz="quarter" idx="11"/>
          </p:nvPr>
        </p:nvSpPr>
        <p:spPr/>
        <p:txBody>
          <a:bodyPr rtlCol="0"/>
          <a:lstStyle/>
          <a:p>
            <a:pPr rtl="0"/>
            <a:r>
              <a:rPr lang="ru-RU" dirty="0" smtClean="0"/>
              <a:t>Добавить нижний колонтитул</a:t>
            </a:r>
            <a:endParaRPr lang="ru-RU" dirty="0"/>
          </a:p>
        </p:txBody>
      </p:sp>
      <p:sp>
        <p:nvSpPr>
          <p:cNvPr id="4" name="Дата 3"/>
          <p:cNvSpPr>
            <a:spLocks noGrp="1"/>
          </p:cNvSpPr>
          <p:nvPr>
            <p:ph type="dt" sz="half" idx="10"/>
          </p:nvPr>
        </p:nvSpPr>
        <p:spPr/>
        <p:txBody>
          <a:bodyPr rtlCol="0"/>
          <a:lstStyle/>
          <a:p>
            <a:pPr rtl="0"/>
            <a:fld id="{6C80CA05-2CA9-48C2-A2A2-F70EC9B7976F}" type="datetime1">
              <a:rPr lang="ru-RU" smtClean="0"/>
              <a:t>19.11.2023</a:t>
            </a:fld>
            <a:endParaRPr lang="ru-RU" dirty="0"/>
          </a:p>
        </p:txBody>
      </p:sp>
      <p:sp>
        <p:nvSpPr>
          <p:cNvPr id="6" name="Номер слайда 5"/>
          <p:cNvSpPr>
            <a:spLocks noGrp="1"/>
          </p:cNvSpPr>
          <p:nvPr>
            <p:ph type="sldNum" sz="quarter" idx="12"/>
          </p:nvPr>
        </p:nvSpPr>
        <p:spPr/>
        <p:txBody>
          <a:bodyPr rtlCol="0"/>
          <a:lstStyle/>
          <a:p>
            <a:pPr rtl="0"/>
            <a:fld id="{A7F8E3F6-DE14-48B2-B2BC-6FABA9630FB8}" type="slidenum">
              <a:rPr lang="ru-RU" smtClean="0"/>
              <a:t>‹#›</a:t>
            </a:fld>
            <a:endParaRPr lang="ru-RU" dirty="0"/>
          </a:p>
        </p:txBody>
      </p:sp>
    </p:spTree>
    <p:extLst>
      <p:ext uri="{BB962C8B-B14F-4D97-AF65-F5344CB8AC3E}">
        <p14:creationId xmlns:p14="http://schemas.microsoft.com/office/powerpoint/2010/main" val="1092945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Прямоугольник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dirty="0"/>
          </a:p>
        </p:txBody>
      </p:sp>
      <p:sp>
        <p:nvSpPr>
          <p:cNvPr id="8" name="Прямоугольник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dirty="0"/>
          </a:p>
        </p:txBody>
      </p:sp>
      <p:sp>
        <p:nvSpPr>
          <p:cNvPr id="9" name="Прямоугольник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dirty="0"/>
          </a:p>
        </p:txBody>
      </p:sp>
      <p:sp>
        <p:nvSpPr>
          <p:cNvPr id="2" name="Вертикальный заголовок 1"/>
          <p:cNvSpPr>
            <a:spLocks noGrp="1"/>
          </p:cNvSpPr>
          <p:nvPr>
            <p:ph type="title" orient="vert"/>
          </p:nvPr>
        </p:nvSpPr>
        <p:spPr>
          <a:xfrm>
            <a:off x="9871318" y="685800"/>
            <a:ext cx="1033272" cy="5486400"/>
          </a:xfrm>
        </p:spPr>
        <p:txBody>
          <a:bodyPr vert="eaVert" rtlCol="0"/>
          <a:lstStyle/>
          <a:p>
            <a:pPr rtl="0"/>
            <a:r>
              <a:rPr lang="ru-RU" smtClean="0"/>
              <a:t>Образец заголовка</a:t>
            </a:r>
            <a:endParaRPr lang="ru-RU" dirty="0"/>
          </a:p>
        </p:txBody>
      </p:sp>
      <p:sp>
        <p:nvSpPr>
          <p:cNvPr id="3" name="Вертикальный текст 2"/>
          <p:cNvSpPr>
            <a:spLocks noGrp="1"/>
          </p:cNvSpPr>
          <p:nvPr>
            <p:ph type="body" orient="vert" idx="1"/>
          </p:nvPr>
        </p:nvSpPr>
        <p:spPr>
          <a:xfrm>
            <a:off x="1295400" y="685800"/>
            <a:ext cx="7976754" cy="5486400"/>
          </a:xfrm>
        </p:spPr>
        <p:txBody>
          <a:bodyPr vert="eaVert" rtlCol="0"/>
          <a:lstStyle/>
          <a:p>
            <a:pPr lvl="0" rtl="0"/>
            <a:r>
              <a:rPr lang="ru-RU" smtClean="0"/>
              <a:t>Образец текста</a:t>
            </a:r>
          </a:p>
          <a:p>
            <a:pPr lvl="1" rtl="0"/>
            <a:r>
              <a:rPr lang="ru-RU" smtClean="0"/>
              <a:t>Второй уровень</a:t>
            </a:r>
          </a:p>
          <a:p>
            <a:pPr lvl="2" rtl="0"/>
            <a:r>
              <a:rPr lang="ru-RU" smtClean="0"/>
              <a:t>Третий уровень</a:t>
            </a:r>
          </a:p>
          <a:p>
            <a:pPr lvl="3" rtl="0"/>
            <a:r>
              <a:rPr lang="ru-RU" smtClean="0"/>
              <a:t>Четвертый уровень</a:t>
            </a:r>
          </a:p>
          <a:p>
            <a:pPr lvl="4" rtl="0"/>
            <a:r>
              <a:rPr lang="ru-RU" smtClean="0"/>
              <a:t>Пятый уровень</a:t>
            </a:r>
            <a:endParaRPr lang="ru-RU" dirty="0"/>
          </a:p>
        </p:txBody>
      </p:sp>
      <p:sp>
        <p:nvSpPr>
          <p:cNvPr id="5" name="Нижний колонтитул 4"/>
          <p:cNvSpPr>
            <a:spLocks noGrp="1"/>
          </p:cNvSpPr>
          <p:nvPr>
            <p:ph type="ftr" sz="quarter" idx="11"/>
          </p:nvPr>
        </p:nvSpPr>
        <p:spPr/>
        <p:txBody>
          <a:bodyPr rtlCol="0"/>
          <a:lstStyle/>
          <a:p>
            <a:pPr rtl="0"/>
            <a:r>
              <a:rPr lang="ru-RU" dirty="0" smtClean="0"/>
              <a:t>Добавить нижний колонтитул</a:t>
            </a:r>
            <a:endParaRPr lang="ru-RU" dirty="0"/>
          </a:p>
        </p:txBody>
      </p:sp>
      <p:sp>
        <p:nvSpPr>
          <p:cNvPr id="4" name="Дата 3"/>
          <p:cNvSpPr>
            <a:spLocks noGrp="1"/>
          </p:cNvSpPr>
          <p:nvPr>
            <p:ph type="dt" sz="half" idx="10"/>
          </p:nvPr>
        </p:nvSpPr>
        <p:spPr/>
        <p:txBody>
          <a:bodyPr rtlCol="0"/>
          <a:lstStyle/>
          <a:p>
            <a:pPr rtl="0"/>
            <a:fld id="{B4A58D3D-3011-410D-B5E8-9AA1758E7836}" type="datetime1">
              <a:rPr lang="ru-RU" smtClean="0"/>
              <a:t>19.11.2023</a:t>
            </a:fld>
            <a:endParaRPr lang="ru-RU" dirty="0"/>
          </a:p>
        </p:txBody>
      </p:sp>
      <p:sp>
        <p:nvSpPr>
          <p:cNvPr id="6" name="Номер слайда 5"/>
          <p:cNvSpPr>
            <a:spLocks noGrp="1"/>
          </p:cNvSpPr>
          <p:nvPr>
            <p:ph type="sldNum" sz="quarter" idx="12"/>
          </p:nvPr>
        </p:nvSpPr>
        <p:spPr/>
        <p:txBody>
          <a:bodyPr rtlCol="0"/>
          <a:lstStyle>
            <a:lvl1pPr>
              <a:defRPr>
                <a:solidFill>
                  <a:schemeClr val="bg1"/>
                </a:solidFill>
              </a:defRPr>
            </a:lvl1pPr>
          </a:lstStyle>
          <a:p>
            <a:pPr rtl="0"/>
            <a:fld id="{A7F8E3F6-DE14-48B2-B2BC-6FABA9630FB8}" type="slidenum">
              <a:rPr lang="ru-RU" smtClean="0"/>
              <a:pPr/>
              <a:t>‹#›</a:t>
            </a:fld>
            <a:endParaRPr lang="ru-RU" dirty="0"/>
          </a:p>
        </p:txBody>
      </p:sp>
    </p:spTree>
    <p:extLst>
      <p:ext uri="{BB962C8B-B14F-4D97-AF65-F5344CB8AC3E}">
        <p14:creationId xmlns:p14="http://schemas.microsoft.com/office/powerpoint/2010/main" val="1804110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pPr rtl="0"/>
            <a:r>
              <a:rPr lang="ru-RU" smtClean="0"/>
              <a:t>Образец заголовка</a:t>
            </a:r>
            <a:endParaRPr lang="ru-RU" dirty="0"/>
          </a:p>
        </p:txBody>
      </p:sp>
      <p:sp>
        <p:nvSpPr>
          <p:cNvPr id="3" name="Объект 2"/>
          <p:cNvSpPr>
            <a:spLocks noGrp="1"/>
          </p:cNvSpPr>
          <p:nvPr>
            <p:ph idx="1"/>
          </p:nvPr>
        </p:nvSpPr>
        <p:spPr/>
        <p:txBody>
          <a:bodyPr rtlCol="0"/>
          <a:lstStyle/>
          <a:p>
            <a:pPr lvl="0" rtl="0"/>
            <a:r>
              <a:rPr lang="ru-RU" smtClean="0"/>
              <a:t>Образец текста</a:t>
            </a:r>
          </a:p>
          <a:p>
            <a:pPr lvl="1" rtl="0"/>
            <a:r>
              <a:rPr lang="ru-RU" smtClean="0"/>
              <a:t>Второй уровень</a:t>
            </a:r>
          </a:p>
          <a:p>
            <a:pPr lvl="2" rtl="0"/>
            <a:r>
              <a:rPr lang="ru-RU" smtClean="0"/>
              <a:t>Третий уровень</a:t>
            </a:r>
          </a:p>
          <a:p>
            <a:pPr lvl="3" rtl="0"/>
            <a:r>
              <a:rPr lang="ru-RU" smtClean="0"/>
              <a:t>Четвертый уровень</a:t>
            </a:r>
          </a:p>
          <a:p>
            <a:pPr lvl="4" rtl="0"/>
            <a:r>
              <a:rPr lang="ru-RU" smtClean="0"/>
              <a:t>Пятый уровень</a:t>
            </a:r>
            <a:endParaRPr lang="ru-RU" dirty="0"/>
          </a:p>
        </p:txBody>
      </p:sp>
      <p:sp>
        <p:nvSpPr>
          <p:cNvPr id="5" name="Нижний колонтитул 4"/>
          <p:cNvSpPr>
            <a:spLocks noGrp="1"/>
          </p:cNvSpPr>
          <p:nvPr>
            <p:ph type="ftr" sz="quarter" idx="11"/>
          </p:nvPr>
        </p:nvSpPr>
        <p:spPr/>
        <p:txBody>
          <a:bodyPr rtlCol="0"/>
          <a:lstStyle/>
          <a:p>
            <a:pPr rtl="0"/>
            <a:r>
              <a:rPr lang="ru-RU" dirty="0" smtClean="0"/>
              <a:t>Добавить нижний колонтитул</a:t>
            </a:r>
            <a:endParaRPr lang="ru-RU" dirty="0"/>
          </a:p>
        </p:txBody>
      </p:sp>
      <p:sp>
        <p:nvSpPr>
          <p:cNvPr id="4" name="Дата 3"/>
          <p:cNvSpPr>
            <a:spLocks noGrp="1"/>
          </p:cNvSpPr>
          <p:nvPr>
            <p:ph type="dt" sz="half" idx="10"/>
          </p:nvPr>
        </p:nvSpPr>
        <p:spPr/>
        <p:txBody>
          <a:bodyPr rtlCol="0"/>
          <a:lstStyle/>
          <a:p>
            <a:pPr rtl="0"/>
            <a:fld id="{FDCF8B90-C5EE-4840-9D92-1C12066C774B}" type="datetime1">
              <a:rPr lang="ru-RU" smtClean="0"/>
              <a:t>19.11.2023</a:t>
            </a:fld>
            <a:endParaRPr lang="ru-RU" dirty="0"/>
          </a:p>
        </p:txBody>
      </p:sp>
      <p:sp>
        <p:nvSpPr>
          <p:cNvPr id="6" name="Номер слайда 5"/>
          <p:cNvSpPr>
            <a:spLocks noGrp="1"/>
          </p:cNvSpPr>
          <p:nvPr>
            <p:ph type="sldNum" sz="quarter" idx="12"/>
          </p:nvPr>
        </p:nvSpPr>
        <p:spPr/>
        <p:txBody>
          <a:bodyPr rtlCol="0"/>
          <a:lstStyle/>
          <a:p>
            <a:pPr rtl="0"/>
            <a:fld id="{A7F8E3F6-DE14-48B2-B2BC-6FABA9630FB8}" type="slidenum">
              <a:rPr lang="ru-RU" smtClean="0"/>
              <a:t>‹#›</a:t>
            </a:fld>
            <a:endParaRPr lang="ru-RU" dirty="0"/>
          </a:p>
        </p:txBody>
      </p:sp>
    </p:spTree>
    <p:extLst>
      <p:ext uri="{BB962C8B-B14F-4D97-AF65-F5344CB8AC3E}">
        <p14:creationId xmlns:p14="http://schemas.microsoft.com/office/powerpoint/2010/main" val="2596182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Титульный слайд с рисунком">
    <p:spTree>
      <p:nvGrpSpPr>
        <p:cNvPr id="1" name=""/>
        <p:cNvGrpSpPr/>
        <p:nvPr/>
      </p:nvGrpSpPr>
      <p:grpSpPr>
        <a:xfrm>
          <a:off x="0" y="0"/>
          <a:ext cx="0" cy="0"/>
          <a:chOff x="0" y="0"/>
          <a:chExt cx="0" cy="0"/>
        </a:xfrm>
      </p:grpSpPr>
      <p:sp>
        <p:nvSpPr>
          <p:cNvPr id="10" name="Прямоугольник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a:extLst/>
        </p:spPr>
        <p:txBody>
          <a:bodyPr vert="horz" wrap="square" lIns="91440" tIns="45720" rIns="91440" bIns="45720" numCol="1" rtlCol="0" anchor="t" anchorCtr="0" compatLnSpc="1">
            <a:prstTxWarp prst="textNoShape">
              <a:avLst/>
            </a:prstTxWarp>
          </a:bodyPr>
          <a:lstStyle/>
          <a:p>
            <a:pPr rtl="0"/>
            <a:endParaRPr lang="ru-RU" sz="1800" dirty="0"/>
          </a:p>
        </p:txBody>
      </p:sp>
      <p:sp>
        <p:nvSpPr>
          <p:cNvPr id="11" name="Полилиния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rtlCol="0" anchor="t" anchorCtr="0" compatLnSpc="1">
            <a:prstTxWarp prst="textNoShape">
              <a:avLst/>
            </a:prstTxWarp>
          </a:bodyPr>
          <a:lstStyle/>
          <a:p>
            <a:pPr lvl="0" rtl="0"/>
            <a:endParaRPr lang="ru-RU" sz="1800" dirty="0"/>
          </a:p>
        </p:txBody>
      </p:sp>
      <p:sp>
        <p:nvSpPr>
          <p:cNvPr id="12" name="Полилиния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rtlCol="0" anchor="t" anchorCtr="0" compatLnSpc="1">
            <a:prstTxWarp prst="textNoShape">
              <a:avLst/>
            </a:prstTxWarp>
          </a:bodyPr>
          <a:lstStyle/>
          <a:p>
            <a:pPr lvl="0" rtl="0"/>
            <a:endParaRPr lang="ru-RU" sz="1800" dirty="0"/>
          </a:p>
        </p:txBody>
      </p:sp>
      <p:sp>
        <p:nvSpPr>
          <p:cNvPr id="2" name="Заголовок 1"/>
          <p:cNvSpPr>
            <a:spLocks noGrp="1"/>
          </p:cNvSpPr>
          <p:nvPr>
            <p:ph type="ctrTitle"/>
          </p:nvPr>
        </p:nvSpPr>
        <p:spPr>
          <a:xfrm>
            <a:off x="1295401" y="1873584"/>
            <a:ext cx="5120640" cy="2560320"/>
          </a:xfrm>
        </p:spPr>
        <p:txBody>
          <a:bodyPr rtlCol="0" anchor="b">
            <a:normAutofit/>
          </a:bodyPr>
          <a:lstStyle>
            <a:lvl1pPr algn="l">
              <a:defRPr sz="4000">
                <a:solidFill>
                  <a:schemeClr val="tx1"/>
                </a:solidFill>
              </a:defRPr>
            </a:lvl1pPr>
          </a:lstStyle>
          <a:p>
            <a:pPr rtl="0"/>
            <a:r>
              <a:rPr lang="ru-RU" smtClean="0"/>
              <a:t>Образец заголовка</a:t>
            </a:r>
            <a:endParaRPr lang="ru-RU" dirty="0"/>
          </a:p>
        </p:txBody>
      </p:sp>
      <p:sp>
        <p:nvSpPr>
          <p:cNvPr id="15" name="Рисунок 14" descr="Пустой заполнитель, вместо которого можно добавить изображение. Щелкните заполнитель и выберите изображение, которое необходимо добавить"/>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rtlCol="0">
            <a:noAutofit/>
          </a:bodyPr>
          <a:lstStyle>
            <a:lvl1pPr marL="0" indent="0" algn="ctr">
              <a:buNone/>
              <a:defRPr sz="2800">
                <a:solidFill>
                  <a:schemeClr val="bg1"/>
                </a:solidFill>
              </a:defRPr>
            </a:lvl1pPr>
          </a:lstStyle>
          <a:p>
            <a:pPr rtl="0"/>
            <a:r>
              <a:rPr lang="ru-RU" smtClean="0"/>
              <a:t>Вставка рисунка</a:t>
            </a:r>
            <a:endParaRPr lang="ru-RU" dirty="0"/>
          </a:p>
        </p:txBody>
      </p:sp>
      <p:sp>
        <p:nvSpPr>
          <p:cNvPr id="3" name="Подзаголовок 2"/>
          <p:cNvSpPr>
            <a:spLocks noGrp="1"/>
          </p:cNvSpPr>
          <p:nvPr>
            <p:ph type="subTitle" idx="1"/>
          </p:nvPr>
        </p:nvSpPr>
        <p:spPr>
          <a:xfrm>
            <a:off x="1295401" y="4572000"/>
            <a:ext cx="5120640" cy="1600200"/>
          </a:xfrm>
        </p:spPr>
        <p:txBody>
          <a:bodyPr rtlCol="0"/>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ru-RU" smtClean="0"/>
              <a:t>Образец подзаголовка</a:t>
            </a:r>
            <a:endParaRPr lang="ru-RU" dirty="0"/>
          </a:p>
        </p:txBody>
      </p:sp>
    </p:spTree>
    <p:extLst>
      <p:ext uri="{BB962C8B-B14F-4D97-AF65-F5344CB8AC3E}">
        <p14:creationId xmlns:p14="http://schemas.microsoft.com/office/powerpoint/2010/main" val="240281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a:extLst/>
        </p:spPr>
        <p:txBody>
          <a:bodyPr vert="horz" wrap="square" lIns="91440" tIns="45720" rIns="91440" bIns="45720" numCol="1" rtlCol="0" anchor="t" anchorCtr="0" compatLnSpc="1">
            <a:prstTxWarp prst="textNoShape">
              <a:avLst/>
            </a:prstTxWarp>
          </a:bodyPr>
          <a:lstStyle/>
          <a:p>
            <a:pPr rtl="0"/>
            <a:endParaRPr lang="ru-RU" sz="1800" dirty="0"/>
          </a:p>
        </p:txBody>
      </p:sp>
      <p:sp>
        <p:nvSpPr>
          <p:cNvPr id="8" name="Полилиния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rtlCol="0" anchor="t" anchorCtr="0" compatLnSpc="1">
            <a:prstTxWarp prst="textNoShape">
              <a:avLst/>
            </a:prstTxWarp>
          </a:bodyPr>
          <a:lstStyle/>
          <a:p>
            <a:pPr lvl="0" rtl="0"/>
            <a:endParaRPr lang="ru-RU" sz="1800" dirty="0"/>
          </a:p>
        </p:txBody>
      </p:sp>
      <p:sp>
        <p:nvSpPr>
          <p:cNvPr id="9" name="Полилиния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rtlCol="0" anchor="t" anchorCtr="0" compatLnSpc="1">
            <a:prstTxWarp prst="textNoShape">
              <a:avLst/>
            </a:prstTxWarp>
          </a:bodyPr>
          <a:lstStyle/>
          <a:p>
            <a:pPr lvl="0" rtl="0"/>
            <a:endParaRPr lang="ru-RU" sz="1800" dirty="0"/>
          </a:p>
        </p:txBody>
      </p:sp>
      <p:sp>
        <p:nvSpPr>
          <p:cNvPr id="10" name="Полилиния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rtlCol="0" anchor="t" anchorCtr="0" compatLnSpc="1">
            <a:prstTxWarp prst="textNoShape">
              <a:avLst/>
            </a:prstTxWarp>
          </a:bodyPr>
          <a:lstStyle/>
          <a:p>
            <a:pPr lvl="0" rtl="0"/>
            <a:endParaRPr lang="ru-RU" sz="1800" dirty="0"/>
          </a:p>
        </p:txBody>
      </p:sp>
      <p:sp>
        <p:nvSpPr>
          <p:cNvPr id="2" name="Заголовок 1"/>
          <p:cNvSpPr>
            <a:spLocks noGrp="1"/>
          </p:cNvSpPr>
          <p:nvPr>
            <p:ph type="title"/>
          </p:nvPr>
        </p:nvSpPr>
        <p:spPr>
          <a:xfrm>
            <a:off x="1295398" y="2914650"/>
            <a:ext cx="8046720" cy="1557338"/>
          </a:xfrm>
        </p:spPr>
        <p:txBody>
          <a:bodyPr rtlCol="0" anchor="b">
            <a:normAutofit/>
          </a:bodyPr>
          <a:lstStyle>
            <a:lvl1pPr>
              <a:defRPr sz="3200">
                <a:solidFill>
                  <a:schemeClr val="tx1"/>
                </a:solidFill>
              </a:defRPr>
            </a:lvl1pPr>
          </a:lstStyle>
          <a:p>
            <a:pPr rtl="0"/>
            <a:r>
              <a:rPr lang="ru-RU" smtClean="0"/>
              <a:t>Образец заголовка</a:t>
            </a:r>
            <a:endParaRPr lang="ru-RU" dirty="0"/>
          </a:p>
        </p:txBody>
      </p:sp>
      <p:sp>
        <p:nvSpPr>
          <p:cNvPr id="3" name="Текст 2"/>
          <p:cNvSpPr>
            <a:spLocks noGrp="1"/>
          </p:cNvSpPr>
          <p:nvPr>
            <p:ph type="body" idx="1"/>
          </p:nvPr>
        </p:nvSpPr>
        <p:spPr>
          <a:xfrm>
            <a:off x="1295398" y="4589463"/>
            <a:ext cx="8046718" cy="1011237"/>
          </a:xfrm>
        </p:spPr>
        <p:txBody>
          <a:bodyPr rtlCol="0"/>
          <a:lstStyle>
            <a:lvl1pPr marL="0" indent="0">
              <a:spcBef>
                <a:spcPts val="1200"/>
              </a:spcBef>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ru-RU" smtClean="0"/>
              <a:t>Образец текста</a:t>
            </a:r>
          </a:p>
        </p:txBody>
      </p:sp>
    </p:spTree>
    <p:extLst>
      <p:ext uri="{BB962C8B-B14F-4D97-AF65-F5344CB8AC3E}">
        <p14:creationId xmlns:p14="http://schemas.microsoft.com/office/powerpoint/2010/main" val="1519642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pPr rtl="0"/>
            <a:r>
              <a:rPr lang="ru-RU" smtClean="0"/>
              <a:t>Образец заголовка</a:t>
            </a:r>
            <a:endParaRPr lang="ru-RU" dirty="0"/>
          </a:p>
        </p:txBody>
      </p:sp>
      <p:sp>
        <p:nvSpPr>
          <p:cNvPr id="3" name="Объект 2"/>
          <p:cNvSpPr>
            <a:spLocks noGrp="1"/>
          </p:cNvSpPr>
          <p:nvPr>
            <p:ph sz="half" idx="1"/>
          </p:nvPr>
        </p:nvSpPr>
        <p:spPr>
          <a:xfrm>
            <a:off x="1295400" y="1828800"/>
            <a:ext cx="4572000" cy="4343400"/>
          </a:xfrm>
        </p:spPr>
        <p:txBody>
          <a:bodyPr rtlCol="0"/>
          <a:lstStyle/>
          <a:p>
            <a:pPr lvl="0" rtl="0"/>
            <a:r>
              <a:rPr lang="ru-RU" smtClean="0"/>
              <a:t>Образец текста</a:t>
            </a:r>
          </a:p>
          <a:p>
            <a:pPr lvl="1" rtl="0"/>
            <a:r>
              <a:rPr lang="ru-RU" smtClean="0"/>
              <a:t>Второй уровень</a:t>
            </a:r>
          </a:p>
          <a:p>
            <a:pPr lvl="2" rtl="0"/>
            <a:r>
              <a:rPr lang="ru-RU" smtClean="0"/>
              <a:t>Третий уровень</a:t>
            </a:r>
          </a:p>
          <a:p>
            <a:pPr lvl="3" rtl="0"/>
            <a:r>
              <a:rPr lang="ru-RU" smtClean="0"/>
              <a:t>Четвертый уровень</a:t>
            </a:r>
          </a:p>
          <a:p>
            <a:pPr lvl="4" rtl="0"/>
            <a:r>
              <a:rPr lang="ru-RU" smtClean="0"/>
              <a:t>Пятый уровень</a:t>
            </a:r>
            <a:endParaRPr lang="ru-RU" dirty="0"/>
          </a:p>
        </p:txBody>
      </p:sp>
      <p:sp>
        <p:nvSpPr>
          <p:cNvPr id="4" name="Объект 3"/>
          <p:cNvSpPr>
            <a:spLocks noGrp="1"/>
          </p:cNvSpPr>
          <p:nvPr>
            <p:ph sz="half" idx="2"/>
          </p:nvPr>
        </p:nvSpPr>
        <p:spPr>
          <a:xfrm>
            <a:off x="6324600" y="1828799"/>
            <a:ext cx="4572000" cy="4343401"/>
          </a:xfrm>
        </p:spPr>
        <p:txBody>
          <a:bodyPr rtlCol="0"/>
          <a:lstStyle/>
          <a:p>
            <a:pPr lvl="0" rtl="0"/>
            <a:r>
              <a:rPr lang="ru-RU" smtClean="0"/>
              <a:t>Образец текста</a:t>
            </a:r>
          </a:p>
          <a:p>
            <a:pPr lvl="1" rtl="0"/>
            <a:r>
              <a:rPr lang="ru-RU" smtClean="0"/>
              <a:t>Второй уровень</a:t>
            </a:r>
          </a:p>
          <a:p>
            <a:pPr lvl="2" rtl="0"/>
            <a:r>
              <a:rPr lang="ru-RU" smtClean="0"/>
              <a:t>Третий уровень</a:t>
            </a:r>
          </a:p>
          <a:p>
            <a:pPr lvl="3" rtl="0"/>
            <a:r>
              <a:rPr lang="ru-RU" smtClean="0"/>
              <a:t>Четвертый уровень</a:t>
            </a:r>
          </a:p>
          <a:p>
            <a:pPr lvl="4" rtl="0"/>
            <a:r>
              <a:rPr lang="ru-RU" smtClean="0"/>
              <a:t>Пятый уровень</a:t>
            </a:r>
            <a:endParaRPr lang="ru-RU" dirty="0"/>
          </a:p>
        </p:txBody>
      </p:sp>
      <p:sp>
        <p:nvSpPr>
          <p:cNvPr id="6" name="Нижний колонтитул 5"/>
          <p:cNvSpPr>
            <a:spLocks noGrp="1"/>
          </p:cNvSpPr>
          <p:nvPr>
            <p:ph type="ftr" sz="quarter" idx="11"/>
          </p:nvPr>
        </p:nvSpPr>
        <p:spPr/>
        <p:txBody>
          <a:bodyPr rtlCol="0"/>
          <a:lstStyle/>
          <a:p>
            <a:pPr rtl="0"/>
            <a:r>
              <a:rPr lang="ru-RU" dirty="0" smtClean="0"/>
              <a:t>Добавить нижний колонтитул</a:t>
            </a:r>
            <a:endParaRPr lang="ru-RU" dirty="0"/>
          </a:p>
        </p:txBody>
      </p:sp>
      <p:sp>
        <p:nvSpPr>
          <p:cNvPr id="5" name="Дата 4"/>
          <p:cNvSpPr>
            <a:spLocks noGrp="1"/>
          </p:cNvSpPr>
          <p:nvPr>
            <p:ph type="dt" sz="half" idx="10"/>
          </p:nvPr>
        </p:nvSpPr>
        <p:spPr/>
        <p:txBody>
          <a:bodyPr rtlCol="0"/>
          <a:lstStyle/>
          <a:p>
            <a:pPr rtl="0"/>
            <a:fld id="{D0B65557-1451-43E1-9AE5-4BF1475D4D1F}" type="datetime1">
              <a:rPr lang="ru-RU" smtClean="0"/>
              <a:t>19.11.2023</a:t>
            </a:fld>
            <a:endParaRPr lang="ru-RU" dirty="0"/>
          </a:p>
        </p:txBody>
      </p:sp>
      <p:sp>
        <p:nvSpPr>
          <p:cNvPr id="7" name="Номер слайда 6"/>
          <p:cNvSpPr>
            <a:spLocks noGrp="1"/>
          </p:cNvSpPr>
          <p:nvPr>
            <p:ph type="sldNum" sz="quarter" idx="12"/>
          </p:nvPr>
        </p:nvSpPr>
        <p:spPr/>
        <p:txBody>
          <a:bodyPr rtlCol="0"/>
          <a:lstStyle/>
          <a:p>
            <a:pPr rtl="0"/>
            <a:fld id="{A7F8E3F6-DE14-48B2-B2BC-6FABA9630FB8}" type="slidenum">
              <a:rPr lang="ru-RU" smtClean="0"/>
              <a:t>‹#›</a:t>
            </a:fld>
            <a:endParaRPr lang="ru-RU" dirty="0"/>
          </a:p>
        </p:txBody>
      </p:sp>
    </p:spTree>
    <p:extLst>
      <p:ext uri="{BB962C8B-B14F-4D97-AF65-F5344CB8AC3E}">
        <p14:creationId xmlns:p14="http://schemas.microsoft.com/office/powerpoint/2010/main" val="2448206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1036850"/>
          </a:xfrm>
        </p:spPr>
        <p:txBody>
          <a:bodyPr rtlCol="0"/>
          <a:lstStyle/>
          <a:p>
            <a:pPr rtl="0"/>
            <a:r>
              <a:rPr lang="ru-RU" smtClean="0"/>
              <a:t>Образец заголовка</a:t>
            </a:r>
            <a:endParaRPr lang="ru-RU" dirty="0"/>
          </a:p>
        </p:txBody>
      </p:sp>
      <p:sp>
        <p:nvSpPr>
          <p:cNvPr id="3" name="Текст 2"/>
          <p:cNvSpPr>
            <a:spLocks noGrp="1"/>
          </p:cNvSpPr>
          <p:nvPr>
            <p:ph type="body" idx="1"/>
          </p:nvPr>
        </p:nvSpPr>
        <p:spPr>
          <a:xfrm>
            <a:off x="1295400" y="1828800"/>
            <a:ext cx="4572000" cy="850392"/>
          </a:xfrm>
        </p:spPr>
        <p:txBody>
          <a:bodyPr rtlCol="0"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smtClean="0"/>
              <a:t>Образец текста</a:t>
            </a:r>
          </a:p>
        </p:txBody>
      </p:sp>
      <p:sp>
        <p:nvSpPr>
          <p:cNvPr id="4" name="Объект 3"/>
          <p:cNvSpPr>
            <a:spLocks noGrp="1"/>
          </p:cNvSpPr>
          <p:nvPr>
            <p:ph sz="half" idx="2"/>
          </p:nvPr>
        </p:nvSpPr>
        <p:spPr>
          <a:xfrm>
            <a:off x="1295400" y="2705100"/>
            <a:ext cx="4572000" cy="3467100"/>
          </a:xfrm>
        </p:spPr>
        <p:txBody>
          <a:bodyPr rtlCol="0"/>
          <a:lstStyle/>
          <a:p>
            <a:pPr lvl="0" rtl="0"/>
            <a:r>
              <a:rPr lang="ru-RU" smtClean="0"/>
              <a:t>Образец текста</a:t>
            </a:r>
          </a:p>
          <a:p>
            <a:pPr lvl="1" rtl="0"/>
            <a:r>
              <a:rPr lang="ru-RU" smtClean="0"/>
              <a:t>Второй уровень</a:t>
            </a:r>
          </a:p>
          <a:p>
            <a:pPr lvl="2" rtl="0"/>
            <a:r>
              <a:rPr lang="ru-RU" smtClean="0"/>
              <a:t>Третий уровень</a:t>
            </a:r>
          </a:p>
          <a:p>
            <a:pPr lvl="3" rtl="0"/>
            <a:r>
              <a:rPr lang="ru-RU" smtClean="0"/>
              <a:t>Четвертый уровень</a:t>
            </a:r>
          </a:p>
          <a:p>
            <a:pPr lvl="4" rtl="0"/>
            <a:r>
              <a:rPr lang="ru-RU" smtClean="0"/>
              <a:t>Пятый уровень</a:t>
            </a:r>
            <a:endParaRPr lang="ru-RU" dirty="0"/>
          </a:p>
        </p:txBody>
      </p:sp>
      <p:sp>
        <p:nvSpPr>
          <p:cNvPr id="5" name="Текст 4"/>
          <p:cNvSpPr>
            <a:spLocks noGrp="1"/>
          </p:cNvSpPr>
          <p:nvPr>
            <p:ph type="body" sz="quarter" idx="3"/>
          </p:nvPr>
        </p:nvSpPr>
        <p:spPr>
          <a:xfrm>
            <a:off x="6324600" y="1828800"/>
            <a:ext cx="4572000" cy="847725"/>
          </a:xfrm>
        </p:spPr>
        <p:txBody>
          <a:bodyPr rtlCol="0"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smtClean="0"/>
              <a:t>Образец текста</a:t>
            </a:r>
          </a:p>
        </p:txBody>
      </p:sp>
      <p:sp>
        <p:nvSpPr>
          <p:cNvPr id="6" name="Объект 5"/>
          <p:cNvSpPr>
            <a:spLocks noGrp="1"/>
          </p:cNvSpPr>
          <p:nvPr>
            <p:ph sz="quarter" idx="4"/>
          </p:nvPr>
        </p:nvSpPr>
        <p:spPr>
          <a:xfrm>
            <a:off x="6324600" y="2705100"/>
            <a:ext cx="4572000" cy="3467100"/>
          </a:xfrm>
        </p:spPr>
        <p:txBody>
          <a:bodyPr rtlCol="0"/>
          <a:lstStyle/>
          <a:p>
            <a:pPr lvl="0" rtl="0"/>
            <a:r>
              <a:rPr lang="ru-RU" smtClean="0"/>
              <a:t>Образец текста</a:t>
            </a:r>
          </a:p>
          <a:p>
            <a:pPr lvl="1" rtl="0"/>
            <a:r>
              <a:rPr lang="ru-RU" smtClean="0"/>
              <a:t>Второй уровень</a:t>
            </a:r>
          </a:p>
          <a:p>
            <a:pPr lvl="2" rtl="0"/>
            <a:r>
              <a:rPr lang="ru-RU" smtClean="0"/>
              <a:t>Третий уровень</a:t>
            </a:r>
          </a:p>
          <a:p>
            <a:pPr lvl="3" rtl="0"/>
            <a:r>
              <a:rPr lang="ru-RU" smtClean="0"/>
              <a:t>Четвертый уровень</a:t>
            </a:r>
          </a:p>
          <a:p>
            <a:pPr lvl="4" rtl="0"/>
            <a:r>
              <a:rPr lang="ru-RU" smtClean="0"/>
              <a:t>Пятый уровень</a:t>
            </a:r>
            <a:endParaRPr lang="ru-RU" dirty="0"/>
          </a:p>
        </p:txBody>
      </p:sp>
      <p:sp>
        <p:nvSpPr>
          <p:cNvPr id="8" name="Нижний колонтитул 7"/>
          <p:cNvSpPr>
            <a:spLocks noGrp="1"/>
          </p:cNvSpPr>
          <p:nvPr>
            <p:ph type="ftr" sz="quarter" idx="11"/>
          </p:nvPr>
        </p:nvSpPr>
        <p:spPr/>
        <p:txBody>
          <a:bodyPr rtlCol="0"/>
          <a:lstStyle/>
          <a:p>
            <a:pPr rtl="0"/>
            <a:r>
              <a:rPr lang="ru-RU" dirty="0" smtClean="0"/>
              <a:t>Добавить нижний колонтитул</a:t>
            </a:r>
            <a:endParaRPr lang="ru-RU" dirty="0"/>
          </a:p>
        </p:txBody>
      </p:sp>
      <p:sp>
        <p:nvSpPr>
          <p:cNvPr id="7" name="Дата 6"/>
          <p:cNvSpPr>
            <a:spLocks noGrp="1"/>
          </p:cNvSpPr>
          <p:nvPr>
            <p:ph type="dt" sz="half" idx="10"/>
          </p:nvPr>
        </p:nvSpPr>
        <p:spPr/>
        <p:txBody>
          <a:bodyPr rtlCol="0"/>
          <a:lstStyle/>
          <a:p>
            <a:pPr rtl="0"/>
            <a:fld id="{62E58E16-40AA-41E4-A4FF-9BEA6A78A973}" type="datetime1">
              <a:rPr lang="ru-RU" smtClean="0"/>
              <a:t>19.11.2023</a:t>
            </a:fld>
            <a:endParaRPr lang="ru-RU" dirty="0"/>
          </a:p>
        </p:txBody>
      </p:sp>
      <p:sp>
        <p:nvSpPr>
          <p:cNvPr id="9" name="Номер слайда 8"/>
          <p:cNvSpPr>
            <a:spLocks noGrp="1"/>
          </p:cNvSpPr>
          <p:nvPr>
            <p:ph type="sldNum" sz="quarter" idx="12"/>
          </p:nvPr>
        </p:nvSpPr>
        <p:spPr/>
        <p:txBody>
          <a:bodyPr rtlCol="0"/>
          <a:lstStyle/>
          <a:p>
            <a:pPr rtl="0"/>
            <a:fld id="{A7F8E3F6-DE14-48B2-B2BC-6FABA9630FB8}" type="slidenum">
              <a:rPr lang="ru-RU" smtClean="0"/>
              <a:t>‹#›</a:t>
            </a:fld>
            <a:endParaRPr lang="ru-RU" dirty="0"/>
          </a:p>
        </p:txBody>
      </p:sp>
    </p:spTree>
    <p:extLst>
      <p:ext uri="{BB962C8B-B14F-4D97-AF65-F5344CB8AC3E}">
        <p14:creationId xmlns:p14="http://schemas.microsoft.com/office/powerpoint/2010/main" val="2602360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pPr rtl="0"/>
            <a:r>
              <a:rPr lang="ru-RU" smtClean="0"/>
              <a:t>Образец заголовка</a:t>
            </a:r>
            <a:endParaRPr lang="ru-RU" dirty="0"/>
          </a:p>
        </p:txBody>
      </p:sp>
      <p:sp>
        <p:nvSpPr>
          <p:cNvPr id="4" name="Нижний колонтитул 3"/>
          <p:cNvSpPr>
            <a:spLocks noGrp="1"/>
          </p:cNvSpPr>
          <p:nvPr>
            <p:ph type="ftr" sz="quarter" idx="11"/>
          </p:nvPr>
        </p:nvSpPr>
        <p:spPr/>
        <p:txBody>
          <a:bodyPr rtlCol="0"/>
          <a:lstStyle/>
          <a:p>
            <a:pPr rtl="0"/>
            <a:r>
              <a:rPr lang="ru-RU" dirty="0" smtClean="0"/>
              <a:t>Добавить нижний колонтитул</a:t>
            </a:r>
            <a:endParaRPr lang="ru-RU" dirty="0"/>
          </a:p>
        </p:txBody>
      </p:sp>
      <p:sp>
        <p:nvSpPr>
          <p:cNvPr id="3" name="Дата 2"/>
          <p:cNvSpPr>
            <a:spLocks noGrp="1"/>
          </p:cNvSpPr>
          <p:nvPr>
            <p:ph type="dt" sz="half" idx="10"/>
          </p:nvPr>
        </p:nvSpPr>
        <p:spPr/>
        <p:txBody>
          <a:bodyPr rtlCol="0"/>
          <a:lstStyle/>
          <a:p>
            <a:pPr rtl="0"/>
            <a:fld id="{475D3081-5B82-4D9C-864E-0FF48C8922DF}" type="datetime1">
              <a:rPr lang="ru-RU" smtClean="0"/>
              <a:t>19.11.2023</a:t>
            </a:fld>
            <a:endParaRPr lang="ru-RU" dirty="0"/>
          </a:p>
        </p:txBody>
      </p:sp>
      <p:sp>
        <p:nvSpPr>
          <p:cNvPr id="5" name="Номер слайда 4"/>
          <p:cNvSpPr>
            <a:spLocks noGrp="1"/>
          </p:cNvSpPr>
          <p:nvPr>
            <p:ph type="sldNum" sz="quarter" idx="12"/>
          </p:nvPr>
        </p:nvSpPr>
        <p:spPr/>
        <p:txBody>
          <a:bodyPr rtlCol="0"/>
          <a:lstStyle/>
          <a:p>
            <a:pPr rtl="0"/>
            <a:fld id="{A7F8E3F6-DE14-48B2-B2BC-6FABA9630FB8}" type="slidenum">
              <a:rPr lang="ru-RU" smtClean="0"/>
              <a:t>‹#›</a:t>
            </a:fld>
            <a:endParaRPr lang="ru-RU" dirty="0"/>
          </a:p>
        </p:txBody>
      </p:sp>
    </p:spTree>
    <p:extLst>
      <p:ext uri="{BB962C8B-B14F-4D97-AF65-F5344CB8AC3E}">
        <p14:creationId xmlns:p14="http://schemas.microsoft.com/office/powerpoint/2010/main" val="3397337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Нижний колонтитул 2"/>
          <p:cNvSpPr>
            <a:spLocks noGrp="1"/>
          </p:cNvSpPr>
          <p:nvPr>
            <p:ph type="ftr" sz="quarter" idx="11"/>
          </p:nvPr>
        </p:nvSpPr>
        <p:spPr/>
        <p:txBody>
          <a:bodyPr rtlCol="0"/>
          <a:lstStyle/>
          <a:p>
            <a:pPr rtl="0"/>
            <a:r>
              <a:rPr lang="ru-RU" dirty="0" smtClean="0"/>
              <a:t>Добавить нижний колонтитул</a:t>
            </a:r>
            <a:endParaRPr lang="ru-RU" dirty="0"/>
          </a:p>
        </p:txBody>
      </p:sp>
      <p:sp>
        <p:nvSpPr>
          <p:cNvPr id="2" name="Дата 1"/>
          <p:cNvSpPr>
            <a:spLocks noGrp="1"/>
          </p:cNvSpPr>
          <p:nvPr>
            <p:ph type="dt" sz="half" idx="10"/>
          </p:nvPr>
        </p:nvSpPr>
        <p:spPr/>
        <p:txBody>
          <a:bodyPr rtlCol="0"/>
          <a:lstStyle/>
          <a:p>
            <a:pPr rtl="0"/>
            <a:fld id="{324F1F8F-3FA7-4DE2-BFC3-204A60A31AF6}" type="datetime1">
              <a:rPr lang="ru-RU" smtClean="0"/>
              <a:t>19.11.2023</a:t>
            </a:fld>
            <a:endParaRPr lang="ru-RU" dirty="0"/>
          </a:p>
        </p:txBody>
      </p:sp>
      <p:sp>
        <p:nvSpPr>
          <p:cNvPr id="4" name="Номер слайда 3"/>
          <p:cNvSpPr>
            <a:spLocks noGrp="1"/>
          </p:cNvSpPr>
          <p:nvPr>
            <p:ph type="sldNum" sz="quarter" idx="12"/>
          </p:nvPr>
        </p:nvSpPr>
        <p:spPr/>
        <p:txBody>
          <a:bodyPr rtlCol="0"/>
          <a:lstStyle/>
          <a:p>
            <a:pPr rtl="0"/>
            <a:fld id="{A7F8E3F6-DE14-48B2-B2BC-6FABA9630FB8}" type="slidenum">
              <a:rPr lang="ru-RU" smtClean="0"/>
              <a:t>‹#›</a:t>
            </a:fld>
            <a:endParaRPr lang="ru-RU" dirty="0"/>
          </a:p>
        </p:txBody>
      </p:sp>
    </p:spTree>
    <p:extLst>
      <p:ext uri="{BB962C8B-B14F-4D97-AF65-F5344CB8AC3E}">
        <p14:creationId xmlns:p14="http://schemas.microsoft.com/office/powerpoint/2010/main" val="2983636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chor="b"/>
          <a:lstStyle>
            <a:lvl1pPr>
              <a:defRPr sz="3200"/>
            </a:lvl1pPr>
          </a:lstStyle>
          <a:p>
            <a:pPr rtl="0"/>
            <a:r>
              <a:rPr lang="ru-RU" smtClean="0"/>
              <a:t>Образец заголовка</a:t>
            </a:r>
            <a:endParaRPr lang="ru-RU" dirty="0"/>
          </a:p>
        </p:txBody>
      </p:sp>
      <p:sp>
        <p:nvSpPr>
          <p:cNvPr id="3" name="Объект 2"/>
          <p:cNvSpPr>
            <a:spLocks noGrp="1"/>
          </p:cNvSpPr>
          <p:nvPr>
            <p:ph idx="1"/>
          </p:nvPr>
        </p:nvSpPr>
        <p:spPr>
          <a:xfrm>
            <a:off x="4728209" y="1828800"/>
            <a:ext cx="6126480" cy="4343400"/>
          </a:xfrm>
        </p:spPr>
        <p:txBody>
          <a:bodyPr rtlCol="0">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rtl="0"/>
            <a:r>
              <a:rPr lang="ru-RU" smtClean="0"/>
              <a:t>Образец текста</a:t>
            </a:r>
          </a:p>
          <a:p>
            <a:pPr lvl="1" rtl="0"/>
            <a:r>
              <a:rPr lang="ru-RU" smtClean="0"/>
              <a:t>Второй уровень</a:t>
            </a:r>
          </a:p>
          <a:p>
            <a:pPr lvl="2" rtl="0"/>
            <a:r>
              <a:rPr lang="ru-RU" smtClean="0"/>
              <a:t>Третий уровень</a:t>
            </a:r>
          </a:p>
          <a:p>
            <a:pPr lvl="3" rtl="0"/>
            <a:r>
              <a:rPr lang="ru-RU" smtClean="0"/>
              <a:t>Четвертый уровень</a:t>
            </a:r>
          </a:p>
          <a:p>
            <a:pPr lvl="4" rtl="0"/>
            <a:r>
              <a:rPr lang="ru-RU" smtClean="0"/>
              <a:t>Пятый уровень</a:t>
            </a:r>
            <a:endParaRPr lang="ru-RU" dirty="0"/>
          </a:p>
        </p:txBody>
      </p:sp>
      <p:sp>
        <p:nvSpPr>
          <p:cNvPr id="4" name="Текст 3"/>
          <p:cNvSpPr>
            <a:spLocks noGrp="1"/>
          </p:cNvSpPr>
          <p:nvPr>
            <p:ph type="body" sz="half" idx="2"/>
          </p:nvPr>
        </p:nvSpPr>
        <p:spPr>
          <a:xfrm>
            <a:off x="1295400" y="1828800"/>
            <a:ext cx="3017520" cy="4343400"/>
          </a:xfrm>
        </p:spPr>
        <p:txBody>
          <a:bodyPr rtlCol="0"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ru-RU" smtClean="0"/>
              <a:t>Образец текста</a:t>
            </a:r>
          </a:p>
        </p:txBody>
      </p:sp>
      <p:sp>
        <p:nvSpPr>
          <p:cNvPr id="6" name="Нижний колонтитул 5"/>
          <p:cNvSpPr>
            <a:spLocks noGrp="1"/>
          </p:cNvSpPr>
          <p:nvPr>
            <p:ph type="ftr" sz="quarter" idx="11"/>
          </p:nvPr>
        </p:nvSpPr>
        <p:spPr/>
        <p:txBody>
          <a:bodyPr rtlCol="0"/>
          <a:lstStyle/>
          <a:p>
            <a:pPr rtl="0"/>
            <a:r>
              <a:rPr lang="ru-RU" dirty="0" smtClean="0"/>
              <a:t>Добавить нижний колонтитул</a:t>
            </a:r>
            <a:endParaRPr lang="ru-RU" dirty="0"/>
          </a:p>
        </p:txBody>
      </p:sp>
      <p:sp>
        <p:nvSpPr>
          <p:cNvPr id="5" name="Дата 4"/>
          <p:cNvSpPr>
            <a:spLocks noGrp="1"/>
          </p:cNvSpPr>
          <p:nvPr>
            <p:ph type="dt" sz="half" idx="10"/>
          </p:nvPr>
        </p:nvSpPr>
        <p:spPr/>
        <p:txBody>
          <a:bodyPr rtlCol="0"/>
          <a:lstStyle/>
          <a:p>
            <a:pPr rtl="0"/>
            <a:fld id="{5144496B-DA29-42D1-8823-4C2E233F6E2C}" type="datetime1">
              <a:rPr lang="ru-RU" smtClean="0"/>
              <a:t>19.11.2023</a:t>
            </a:fld>
            <a:endParaRPr lang="ru-RU" dirty="0"/>
          </a:p>
        </p:txBody>
      </p:sp>
      <p:sp>
        <p:nvSpPr>
          <p:cNvPr id="7" name="Номер слайда 6"/>
          <p:cNvSpPr>
            <a:spLocks noGrp="1"/>
          </p:cNvSpPr>
          <p:nvPr>
            <p:ph type="sldNum" sz="quarter" idx="12"/>
          </p:nvPr>
        </p:nvSpPr>
        <p:spPr/>
        <p:txBody>
          <a:bodyPr rtlCol="0"/>
          <a:lstStyle/>
          <a:p>
            <a:pPr rtl="0"/>
            <a:fld id="{A7F8E3F6-DE14-48B2-B2BC-6FABA9630FB8}" type="slidenum">
              <a:rPr lang="ru-RU" smtClean="0"/>
              <a:t>‹#›</a:t>
            </a:fld>
            <a:endParaRPr lang="ru-RU" dirty="0"/>
          </a:p>
        </p:txBody>
      </p:sp>
    </p:spTree>
    <p:extLst>
      <p:ext uri="{BB962C8B-B14F-4D97-AF65-F5344CB8AC3E}">
        <p14:creationId xmlns:p14="http://schemas.microsoft.com/office/powerpoint/2010/main" val="254763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Прямоугольник 6"/>
          <p:cNvSpPr/>
          <p:nvPr userDrawn="1"/>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dirty="0"/>
          </a:p>
        </p:txBody>
      </p:sp>
      <p:sp>
        <p:nvSpPr>
          <p:cNvPr id="8" name="Прямоугольник 7"/>
          <p:cNvSpPr/>
          <p:nvPr userDrawn="1"/>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dirty="0"/>
          </a:p>
        </p:txBody>
      </p:sp>
      <p:sp>
        <p:nvSpPr>
          <p:cNvPr id="9" name="Прямоугольник 8"/>
          <p:cNvSpPr/>
          <p:nvPr userDrawn="1"/>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dirty="0"/>
          </a:p>
        </p:txBody>
      </p:sp>
      <p:sp>
        <p:nvSpPr>
          <p:cNvPr id="2" name="Заголовок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pPr rtl="0"/>
            <a:r>
              <a:rPr lang="ru-RU" dirty="0" smtClean="0"/>
              <a:t>Образец заголовка</a:t>
            </a:r>
            <a:endParaRPr lang="ru-RU" dirty="0"/>
          </a:p>
        </p:txBody>
      </p:sp>
      <p:sp>
        <p:nvSpPr>
          <p:cNvPr id="3" name="Текст 2"/>
          <p:cNvSpPr>
            <a:spLocks noGrp="1"/>
          </p:cNvSpPr>
          <p:nvPr>
            <p:ph type="body" idx="1"/>
          </p:nvPr>
        </p:nvSpPr>
        <p:spPr>
          <a:xfrm>
            <a:off x="1295400" y="1828800"/>
            <a:ext cx="9601200" cy="4343400"/>
          </a:xfrm>
          <a:prstGeom prst="rect">
            <a:avLst/>
          </a:prstGeom>
        </p:spPr>
        <p:txBody>
          <a:bodyPr vert="horz" lIns="91440" tIns="45720" rIns="91440" bIns="45720" rtlCol="0">
            <a:normAutofit/>
          </a:bodyPr>
          <a:lstStyle/>
          <a:p>
            <a:pPr lvl="0" rtl="0"/>
            <a:r>
              <a:rPr lang="ru-RU" dirty="0" smtClean="0"/>
              <a:t>Щелкните, чтобы изменить стили текста образца слайда</a:t>
            </a:r>
          </a:p>
          <a:p>
            <a:pPr lvl="1" rtl="0"/>
            <a:r>
              <a:rPr lang="ru-RU" dirty="0" smtClean="0"/>
              <a:t>Второй уровень</a:t>
            </a:r>
          </a:p>
          <a:p>
            <a:pPr lvl="2" rtl="0"/>
            <a:r>
              <a:rPr lang="ru-RU" dirty="0" smtClean="0"/>
              <a:t>Третий уровень</a:t>
            </a:r>
          </a:p>
          <a:p>
            <a:pPr lvl="3" rtl="0"/>
            <a:r>
              <a:rPr lang="ru-RU" dirty="0" smtClean="0"/>
              <a:t>Четвертый уровень</a:t>
            </a:r>
          </a:p>
          <a:p>
            <a:pPr lvl="4" rtl="0"/>
            <a:r>
              <a:rPr lang="ru-RU" dirty="0" smtClean="0"/>
              <a:t>Пятый уровень</a:t>
            </a:r>
            <a:endParaRPr lang="ru-RU" dirty="0"/>
          </a:p>
        </p:txBody>
      </p:sp>
      <p:sp>
        <p:nvSpPr>
          <p:cNvPr id="5" name="Нижний колонтитул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100">
                <a:solidFill>
                  <a:schemeClr val="tx1"/>
                </a:solidFill>
              </a:defRPr>
            </a:lvl1pPr>
          </a:lstStyle>
          <a:p>
            <a:pPr rtl="0"/>
            <a:r>
              <a:rPr lang="ru-RU" dirty="0" smtClean="0"/>
              <a:t>Добавить нижний колонтитул</a:t>
            </a:r>
            <a:endParaRPr lang="ru-RU" dirty="0"/>
          </a:p>
        </p:txBody>
      </p:sp>
      <p:sp>
        <p:nvSpPr>
          <p:cNvPr id="4" name="Дата 3"/>
          <p:cNvSpPr>
            <a:spLocks noGrp="1"/>
          </p:cNvSpPr>
          <p:nvPr>
            <p:ph type="dt" sz="half" idx="2"/>
          </p:nvPr>
        </p:nvSpPr>
        <p:spPr>
          <a:xfrm>
            <a:off x="7791449" y="6374999"/>
            <a:ext cx="1480705" cy="274320"/>
          </a:xfrm>
          <a:prstGeom prst="rect">
            <a:avLst/>
          </a:prstGeom>
        </p:spPr>
        <p:txBody>
          <a:bodyPr vert="horz" lIns="91440" tIns="45720" rIns="91440" bIns="45720" rtlCol="0" anchor="ctr"/>
          <a:lstStyle>
            <a:lvl1pPr algn="r">
              <a:defRPr sz="1100">
                <a:solidFill>
                  <a:schemeClr val="tx1"/>
                </a:solidFill>
              </a:defRPr>
            </a:lvl1pPr>
          </a:lstStyle>
          <a:p>
            <a:pPr rtl="0"/>
            <a:fld id="{29BD460F-BF29-45B1-9B3A-A20D54FADEC1}" type="datetime1">
              <a:rPr lang="ru-RU" smtClean="0"/>
              <a:t>19.11.2023</a:t>
            </a:fld>
            <a:endParaRPr lang="ru-RU" dirty="0"/>
          </a:p>
        </p:txBody>
      </p:sp>
      <p:sp>
        <p:nvSpPr>
          <p:cNvPr id="6" name="Номер слайда 5"/>
          <p:cNvSpPr>
            <a:spLocks noGrp="1"/>
          </p:cNvSpPr>
          <p:nvPr>
            <p:ph type="sldNum" sz="quarter" idx="4"/>
          </p:nvPr>
        </p:nvSpPr>
        <p:spPr>
          <a:xfrm>
            <a:off x="9525000" y="6374999"/>
            <a:ext cx="1371600" cy="274320"/>
          </a:xfrm>
          <a:prstGeom prst="rect">
            <a:avLst/>
          </a:prstGeom>
        </p:spPr>
        <p:txBody>
          <a:bodyPr vert="horz" lIns="91440" tIns="45720" rIns="91440" bIns="45720" rtlCol="0" anchor="ctr"/>
          <a:lstStyle>
            <a:lvl1pPr algn="r">
              <a:defRPr sz="1100">
                <a:solidFill>
                  <a:schemeClr val="tx1"/>
                </a:solidFill>
              </a:defRPr>
            </a:lvl1pPr>
          </a:lstStyle>
          <a:p>
            <a:pPr rtl="0"/>
            <a:fld id="{A7F8E3F6-DE14-48B2-B2BC-6FABA9630FB8}" type="slidenum">
              <a:rPr lang="ru-RU" smtClean="0"/>
              <a:pPr/>
              <a:t>‹#›</a:t>
            </a:fld>
            <a:endParaRPr lang="ru-RU" dirty="0"/>
          </a:p>
        </p:txBody>
      </p:sp>
    </p:spTree>
    <p:extLst>
      <p:ext uri="{BB962C8B-B14F-4D97-AF65-F5344CB8AC3E}">
        <p14:creationId xmlns:p14="http://schemas.microsoft.com/office/powerpoint/2010/main" val="259473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61" r:id="rId11"/>
    <p:sldLayoutId id="2147483658" r:id="rId12"/>
    <p:sldLayoutId id="2147483659"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mn-lt"/>
          <a:ea typeface="+mn-ea"/>
          <a:cs typeface="+mn-cs"/>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mn-lt"/>
          <a:ea typeface="+mn-ea"/>
          <a:cs typeface="+mn-cs"/>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7"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636776"/>
            <a:ext cx="7772400" cy="2177578"/>
          </a:xfrm>
        </p:spPr>
        <p:txBody>
          <a:bodyPr rtlCol="0">
            <a:normAutofit/>
          </a:bodyPr>
          <a:lstStyle/>
          <a:p>
            <a:r>
              <a:rPr lang="ru-RU" b="1" dirty="0">
                <a:solidFill>
                  <a:schemeClr val="tx2"/>
                </a:solidFill>
              </a:rPr>
              <a:t>Укрепление и развитие </a:t>
            </a:r>
            <a:r>
              <a:rPr lang="ru-RU" b="1" dirty="0" err="1">
                <a:solidFill>
                  <a:schemeClr val="tx2"/>
                </a:solidFill>
              </a:rPr>
              <a:t>соцпартнерства</a:t>
            </a:r>
            <a:endParaRPr lang="ru-RU" dirty="0">
              <a:solidFill>
                <a:schemeClr val="tx2"/>
              </a:solidFill>
            </a:endParaRPr>
          </a:p>
        </p:txBody>
      </p:sp>
      <p:pic>
        <p:nvPicPr>
          <p:cNvPr id="5" name="Рисунок 4" descr="Улица города с размытием от движения"/>
          <p:cNvPicPr>
            <a:picLocks noGrp="1" noChangeAspect="1"/>
          </p:cNvPicPr>
          <p:nvPr>
            <p:ph type="pic" sz="quarter" idx="10"/>
          </p:nvPr>
        </p:nvPicPr>
        <p:blipFill>
          <a:blip r:embed="rId3" cstate="print">
            <a:extLst>
              <a:ext uri="{28A0092B-C50C-407E-A947-70E740481C1C}">
                <a14:useLocalDpi xmlns:a14="http://schemas.microsoft.com/office/drawing/2010/main" val="0"/>
              </a:ext>
            </a:extLst>
          </a:blip>
          <a:srcRect t="14" b="14"/>
          <a:stretch>
            <a:fillRect/>
          </a:stretch>
        </p:blipFill>
        <p:spPr/>
      </p:pic>
      <p:sp>
        <p:nvSpPr>
          <p:cNvPr id="3" name="Подзаголовок 2"/>
          <p:cNvSpPr>
            <a:spLocks noGrp="1"/>
          </p:cNvSpPr>
          <p:nvPr>
            <p:ph type="subTitle" idx="1"/>
          </p:nvPr>
        </p:nvSpPr>
        <p:spPr>
          <a:xfrm>
            <a:off x="621792" y="5276088"/>
            <a:ext cx="5629657" cy="1490472"/>
          </a:xfrm>
        </p:spPr>
        <p:txBody>
          <a:bodyPr rtlCol="0">
            <a:normAutofit/>
          </a:bodyPr>
          <a:lstStyle/>
          <a:p>
            <a:pPr algn="r">
              <a:spcBef>
                <a:spcPts val="0"/>
              </a:spcBef>
            </a:pPr>
            <a:r>
              <a:rPr lang="ru-RU" b="1" dirty="0">
                <a:latin typeface="Calibri" pitchFamily="34" charset="0"/>
                <a:cs typeface="Calibri" pitchFamily="34" charset="0"/>
              </a:rPr>
              <a:t>Юлия Валерьевна Иванчина</a:t>
            </a:r>
          </a:p>
          <a:p>
            <a:pPr algn="r">
              <a:spcBef>
                <a:spcPts val="0"/>
              </a:spcBef>
            </a:pPr>
            <a:r>
              <a:rPr lang="ru-RU" b="1" dirty="0">
                <a:latin typeface="Calibri" pitchFamily="34" charset="0"/>
                <a:cs typeface="Calibri" pitchFamily="34" charset="0"/>
              </a:rPr>
              <a:t>Профессор кафедры трудового права </a:t>
            </a:r>
          </a:p>
          <a:p>
            <a:pPr algn="r">
              <a:spcBef>
                <a:spcPts val="0"/>
              </a:spcBef>
            </a:pPr>
            <a:r>
              <a:rPr lang="ru-RU" b="1" dirty="0" err="1">
                <a:latin typeface="Calibri" pitchFamily="34" charset="0"/>
                <a:cs typeface="Calibri" pitchFamily="34" charset="0"/>
              </a:rPr>
              <a:t>УрГЮУ</a:t>
            </a:r>
            <a:r>
              <a:rPr lang="ru-RU" b="1" dirty="0">
                <a:latin typeface="Calibri" pitchFamily="34" charset="0"/>
                <a:cs typeface="Calibri" pitchFamily="34" charset="0"/>
              </a:rPr>
              <a:t> им. В.Ф. Яковлева</a:t>
            </a:r>
          </a:p>
          <a:p>
            <a:pPr algn="r">
              <a:spcBef>
                <a:spcPts val="0"/>
              </a:spcBef>
            </a:pPr>
            <a:r>
              <a:rPr lang="ru-RU" b="1" dirty="0" err="1" smtClean="0">
                <a:latin typeface="Calibri" pitchFamily="34" charset="0"/>
                <a:cs typeface="Calibri" pitchFamily="34" charset="0"/>
              </a:rPr>
              <a:t>д.ю.н</a:t>
            </a:r>
            <a:r>
              <a:rPr lang="ru-RU" b="1" dirty="0">
                <a:latin typeface="Calibri" pitchFamily="34" charset="0"/>
                <a:cs typeface="Calibri" pitchFamily="34" charset="0"/>
              </a:rPr>
              <a:t>., доцент</a:t>
            </a:r>
            <a:endParaRPr lang="ru-RU" dirty="0"/>
          </a:p>
        </p:txBody>
      </p:sp>
    </p:spTree>
    <p:extLst>
      <p:ext uri="{BB962C8B-B14F-4D97-AF65-F5344CB8AC3E}">
        <p14:creationId xmlns:p14="http://schemas.microsoft.com/office/powerpoint/2010/main" val="1380595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365760" y="1828800"/>
            <a:ext cx="11594592" cy="4754880"/>
          </a:xfrm>
        </p:spPr>
        <p:txBody>
          <a:bodyPr rtlCol="0"/>
          <a:lstStyle/>
          <a:p>
            <a:pPr algn="just">
              <a:spcBef>
                <a:spcPct val="0"/>
              </a:spcBef>
              <a:spcAft>
                <a:spcPct val="0"/>
              </a:spcAft>
              <a:buNone/>
            </a:pPr>
            <a:r>
              <a:rPr lang="ru-RU" altLang="ru-RU" b="1" i="1" dirty="0">
                <a:solidFill>
                  <a:srgbClr val="0070C0"/>
                </a:solidFill>
                <a:latin typeface="Times New Roman" panose="02020603050405020304" pitchFamily="18" charset="0"/>
              </a:rPr>
              <a:t>Федеральный закон от 19.11.2021 N 372-ФЗ</a:t>
            </a:r>
          </a:p>
          <a:p>
            <a:pPr algn="just">
              <a:spcBef>
                <a:spcPct val="0"/>
              </a:spcBef>
              <a:spcAft>
                <a:spcPct val="0"/>
              </a:spcAft>
              <a:buNone/>
            </a:pPr>
            <a:endParaRPr lang="ru-RU" altLang="ru-RU" b="1" i="1" dirty="0">
              <a:solidFill>
                <a:srgbClr val="0070C0"/>
              </a:solidFill>
              <a:latin typeface="Times New Roman" panose="02020603050405020304" pitchFamily="18" charset="0"/>
            </a:endParaRPr>
          </a:p>
          <a:p>
            <a:pPr marL="0" indent="447675"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Ст. 96 ТК РФ Работа в ночное время</a:t>
            </a:r>
          </a:p>
          <a:p>
            <a:pPr marL="0" indent="447675"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Ст. 99 ТК РФ Сверхурочная работа</a:t>
            </a:r>
          </a:p>
          <a:p>
            <a:pPr marL="0" indent="447675"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дополнена перечнем лиц привлекаемых к работе в особом порядке:</a:t>
            </a:r>
          </a:p>
          <a:p>
            <a:pPr marL="0" indent="447675" algn="just">
              <a:spcBef>
                <a:spcPct val="0"/>
              </a:spcBef>
              <a:spcAft>
                <a:spcPct val="0"/>
              </a:spcAft>
            </a:pPr>
            <a:r>
              <a:rPr lang="ru-RU" altLang="ru-RU" sz="2800" b="1" i="1" dirty="0">
                <a:solidFill>
                  <a:schemeClr val="tx2">
                    <a:lumMod val="95000"/>
                    <a:lumOff val="5000"/>
                  </a:schemeClr>
                </a:solidFill>
                <a:latin typeface="Times New Roman" panose="02020603050405020304" pitchFamily="18" charset="0"/>
              </a:rPr>
              <a:t>матери и отцы, воспитывающие без супруга (супруги) детей в возрасте до 14 лет, а также опекуны детей указанного возраста</a:t>
            </a:r>
          </a:p>
          <a:p>
            <a:pPr marL="0" indent="447675" algn="just">
              <a:spcBef>
                <a:spcPct val="0"/>
              </a:spcBef>
              <a:spcAft>
                <a:spcPct val="0"/>
              </a:spcAft>
            </a:pPr>
            <a:r>
              <a:rPr lang="ru-RU" altLang="ru-RU" sz="2800" b="1" i="1" dirty="0">
                <a:solidFill>
                  <a:schemeClr val="tx2">
                    <a:lumMod val="95000"/>
                    <a:lumOff val="5000"/>
                  </a:schemeClr>
                </a:solidFill>
                <a:latin typeface="Times New Roman" panose="02020603050405020304" pitchFamily="18" charset="0"/>
              </a:rPr>
              <a:t>родитель, имеющий ребенка в возрасте до 14 лет, в случае, если другой родитель работает вахтовым методом</a:t>
            </a:r>
          </a:p>
          <a:p>
            <a:pPr marL="0" indent="447675" algn="just">
              <a:spcBef>
                <a:spcPct val="0"/>
              </a:spcBef>
              <a:spcAft>
                <a:spcPct val="0"/>
              </a:spcAft>
            </a:pPr>
            <a:r>
              <a:rPr lang="ru-RU" altLang="ru-RU" sz="2800" b="1" i="1" dirty="0">
                <a:solidFill>
                  <a:schemeClr val="tx2">
                    <a:lumMod val="95000"/>
                    <a:lumOff val="5000"/>
                  </a:schemeClr>
                </a:solidFill>
                <a:latin typeface="Times New Roman" panose="02020603050405020304" pitchFamily="18" charset="0"/>
              </a:rPr>
              <a:t>работники, имеющие трех и более детей в возрасте до 18 лет, в период до достижения младшим из детей возраста 14 лет </a:t>
            </a:r>
          </a:p>
        </p:txBody>
      </p:sp>
    </p:spTree>
    <p:extLst>
      <p:ext uri="{BB962C8B-B14F-4D97-AF65-F5344CB8AC3E}">
        <p14:creationId xmlns:p14="http://schemas.microsoft.com/office/powerpoint/2010/main" val="3639872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ПРЕКРАЩЕНИЕ ТРУДОВОГО ДОГОВОРА</a:t>
            </a:r>
            <a:endParaRPr lang="ru-RU" b="1" dirty="0"/>
          </a:p>
        </p:txBody>
      </p:sp>
      <p:sp>
        <p:nvSpPr>
          <p:cNvPr id="3" name="Объект 2"/>
          <p:cNvSpPr>
            <a:spLocks noGrp="1"/>
          </p:cNvSpPr>
          <p:nvPr>
            <p:ph idx="1"/>
          </p:nvPr>
        </p:nvSpPr>
        <p:spPr>
          <a:xfrm>
            <a:off x="64008" y="1536192"/>
            <a:ext cx="12024360" cy="5047488"/>
          </a:xfrm>
        </p:spPr>
        <p:txBody>
          <a:bodyPr rtlCol="0">
            <a:normAutofit fontScale="92500" lnSpcReduction="20000"/>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При наложении взыскания учитывается:</a:t>
            </a:r>
          </a:p>
          <a:p>
            <a:pPr marL="501650" indent="-457200" algn="just">
              <a:spcBef>
                <a:spcPts val="600"/>
              </a:spcBef>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тяжесть </a:t>
            </a:r>
            <a:r>
              <a:rPr lang="ru-RU" altLang="ru-RU" sz="2800" b="1" i="1" dirty="0">
                <a:solidFill>
                  <a:schemeClr val="tx2">
                    <a:lumMod val="95000"/>
                    <a:lumOff val="5000"/>
                  </a:schemeClr>
                </a:solidFill>
                <a:latin typeface="Times New Roman" panose="02020603050405020304" pitchFamily="18" charset="0"/>
              </a:rPr>
              <a:t>проступка </a:t>
            </a:r>
          </a:p>
          <a:p>
            <a:pPr marL="501650" indent="-457200" algn="just">
              <a:spcBef>
                <a:spcPts val="600"/>
              </a:spcBef>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обстоятельства</a:t>
            </a:r>
            <a:r>
              <a:rPr lang="ru-RU" altLang="ru-RU" sz="2800" b="1" i="1" dirty="0">
                <a:solidFill>
                  <a:schemeClr val="tx2">
                    <a:lumMod val="95000"/>
                    <a:lumOff val="5000"/>
                  </a:schemeClr>
                </a:solidFill>
                <a:latin typeface="Times New Roman" panose="02020603050405020304" pitchFamily="18" charset="0"/>
              </a:rPr>
              <a:t>, при которых он был совершен</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Также </a:t>
            </a:r>
            <a:r>
              <a:rPr lang="ru-RU" altLang="ru-RU" sz="2800" b="1" i="1" dirty="0">
                <a:solidFill>
                  <a:schemeClr val="tx2">
                    <a:lumMod val="95000"/>
                    <a:lumOff val="5000"/>
                  </a:schemeClr>
                </a:solidFill>
                <a:latin typeface="Times New Roman" panose="02020603050405020304" pitchFamily="18" charset="0"/>
              </a:rPr>
              <a:t>предшествующее поведение работника, его отношение к труду (п. </a:t>
            </a:r>
            <a:r>
              <a:rPr lang="ru-RU" altLang="ru-RU" sz="2800" b="1" i="1" dirty="0" smtClean="0">
                <a:solidFill>
                  <a:schemeClr val="tx2">
                    <a:lumMod val="95000"/>
                    <a:lumOff val="5000"/>
                  </a:schemeClr>
                </a:solidFill>
                <a:latin typeface="Times New Roman" panose="02020603050405020304" pitchFamily="18" charset="0"/>
              </a:rPr>
              <a:t>53 </a:t>
            </a:r>
            <a:r>
              <a:rPr lang="ru-RU" altLang="ru-RU" sz="2800" b="1" i="1" dirty="0">
                <a:solidFill>
                  <a:schemeClr val="tx2">
                    <a:lumMod val="95000"/>
                    <a:lumOff val="5000"/>
                  </a:schemeClr>
                </a:solidFill>
                <a:latin typeface="Times New Roman" panose="02020603050405020304" pitchFamily="18" charset="0"/>
              </a:rPr>
              <a:t>ППВС №2 от 17.03.2004г.) </a:t>
            </a: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spcBef>
                <a:spcPts val="600"/>
              </a:spcBef>
              <a:buNone/>
            </a:pP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Взыскание </a:t>
            </a:r>
            <a:r>
              <a:rPr lang="ru-RU" altLang="ru-RU" sz="2800" b="1" i="1" dirty="0">
                <a:solidFill>
                  <a:schemeClr val="tx2">
                    <a:lumMod val="95000"/>
                    <a:lumOff val="5000"/>
                  </a:schemeClr>
                </a:solidFill>
                <a:latin typeface="Times New Roman" panose="02020603050405020304" pitchFamily="18" charset="0"/>
              </a:rPr>
              <a:t>применяется не позднее: </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1 месяца со дня обнаружения проступка</a:t>
            </a:r>
            <a:r>
              <a:rPr lang="ru-RU" altLang="ru-RU" sz="2800" b="1" i="1" dirty="0">
                <a:solidFill>
                  <a:srgbClr val="FF0000"/>
                </a:solidFill>
                <a:latin typeface="Times New Roman" panose="02020603050405020304" pitchFamily="18" charset="0"/>
              </a:rPr>
              <a:t>*</a:t>
            </a:r>
          </a:p>
          <a:p>
            <a:pPr marL="44450" indent="403225" algn="just">
              <a:spcBef>
                <a:spcPts val="600"/>
              </a:spcBef>
              <a:buNone/>
            </a:pPr>
            <a:r>
              <a:rPr lang="ru-RU" altLang="ru-RU" sz="2800" b="1" i="1" dirty="0">
                <a:solidFill>
                  <a:srgbClr val="FF0000"/>
                </a:solidFill>
                <a:latin typeface="Times New Roman" panose="02020603050405020304" pitchFamily="18" charset="0"/>
              </a:rPr>
              <a:t>*</a:t>
            </a:r>
            <a:r>
              <a:rPr lang="ru-RU" altLang="ru-RU" sz="2800" b="1" i="1" dirty="0">
                <a:solidFill>
                  <a:schemeClr val="tx2">
                    <a:lumMod val="95000"/>
                    <a:lumOff val="5000"/>
                  </a:schemeClr>
                </a:solidFill>
                <a:latin typeface="Times New Roman" panose="02020603050405020304" pitchFamily="18" charset="0"/>
              </a:rPr>
              <a:t>не считая времени болезни работника, пребывания его в отпуске, а также времени, необходимого на учет мнения представительного органа </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Днем обнаружения проступка, с которого начинается течение месячного срока, считается день, когда лицу, которому по работе (службе) подчинен работник, стало известно о совершении проступка, независимо от того, наделено ли оно правом наложения дисциплинарных взысканий (п.34 ППВС №2 от 17.03.2004г.)</a:t>
            </a:r>
          </a:p>
        </p:txBody>
      </p:sp>
    </p:spTree>
    <p:extLst>
      <p:ext uri="{BB962C8B-B14F-4D97-AF65-F5344CB8AC3E}">
        <p14:creationId xmlns:p14="http://schemas.microsoft.com/office/powerpoint/2010/main" val="1430918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ПРЕКРАЩЕНИЕ ТРУДОВОГО ДОГОВОРА</a:t>
            </a:r>
            <a:endParaRPr lang="ru-RU" b="1" dirty="0"/>
          </a:p>
        </p:txBody>
      </p:sp>
      <p:sp>
        <p:nvSpPr>
          <p:cNvPr id="3" name="Объект 2"/>
          <p:cNvSpPr>
            <a:spLocks noGrp="1"/>
          </p:cNvSpPr>
          <p:nvPr>
            <p:ph idx="1"/>
          </p:nvPr>
        </p:nvSpPr>
        <p:spPr>
          <a:xfrm>
            <a:off x="64008" y="1536192"/>
            <a:ext cx="12024360" cy="5047488"/>
          </a:xfrm>
        </p:spPr>
        <p:txBody>
          <a:bodyPr rtlCol="0">
            <a:normAutofit/>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Взыскание применяется не позднее: </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6 месяцев со дня совершения проступка</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2 лет со дня совершения проступка (по результатам ревизий, финансово-хозяйственных или аудиторских проверок)</a:t>
            </a:r>
            <a:r>
              <a:rPr lang="ru-RU" altLang="ru-RU" sz="2800" b="1" i="1" dirty="0">
                <a:solidFill>
                  <a:srgbClr val="FF0000"/>
                </a:solidFill>
                <a:latin typeface="Times New Roman" panose="02020603050405020304" pitchFamily="18" charset="0"/>
              </a:rPr>
              <a:t>*</a:t>
            </a:r>
            <a:r>
              <a:rPr lang="ru-RU" altLang="ru-RU" sz="2800" b="1" i="1" dirty="0">
                <a:solidFill>
                  <a:schemeClr val="tx2">
                    <a:lumMod val="95000"/>
                    <a:lumOff val="5000"/>
                  </a:schemeClr>
                </a:solidFill>
                <a:latin typeface="Times New Roman" panose="02020603050405020304" pitchFamily="18" charset="0"/>
              </a:rPr>
              <a:t>  </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3 лет со дня совершения проступка (за несоблюдение ограничений и запретов, неисполнение обязанностей, установленных законодательством РФ о противодействии коррупции) </a:t>
            </a:r>
            <a:r>
              <a:rPr lang="ru-RU" altLang="ru-RU" sz="2800" b="1" i="1" dirty="0">
                <a:solidFill>
                  <a:srgbClr val="FF0000"/>
                </a:solidFill>
                <a:latin typeface="Times New Roman" panose="02020603050405020304" pitchFamily="18" charset="0"/>
              </a:rPr>
              <a:t>*</a:t>
            </a:r>
          </a:p>
          <a:p>
            <a:pPr marL="44450" indent="403225" algn="just">
              <a:spcBef>
                <a:spcPts val="600"/>
              </a:spcBef>
              <a:buNone/>
            </a:pPr>
            <a:r>
              <a:rPr lang="ru-RU" altLang="ru-RU" sz="2800" b="1" i="1" dirty="0">
                <a:solidFill>
                  <a:srgbClr val="FF0000"/>
                </a:solidFill>
                <a:latin typeface="Times New Roman" panose="02020603050405020304" pitchFamily="18" charset="0"/>
              </a:rPr>
              <a:t>*</a:t>
            </a:r>
            <a:r>
              <a:rPr lang="ru-RU" altLang="ru-RU" sz="2800" b="1" i="1" dirty="0">
                <a:solidFill>
                  <a:schemeClr val="tx2">
                    <a:lumMod val="95000"/>
                    <a:lumOff val="5000"/>
                  </a:schemeClr>
                </a:solidFill>
                <a:latin typeface="Times New Roman" panose="02020603050405020304" pitchFamily="18" charset="0"/>
              </a:rPr>
              <a:t> не включая время производства по уголовному делу</a:t>
            </a:r>
          </a:p>
        </p:txBody>
      </p:sp>
    </p:spTree>
    <p:extLst>
      <p:ext uri="{BB962C8B-B14F-4D97-AF65-F5344CB8AC3E}">
        <p14:creationId xmlns:p14="http://schemas.microsoft.com/office/powerpoint/2010/main" val="1540116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ПРЕКРАЩЕНИЕ ТРУДОВОГО ДОГОВОРА</a:t>
            </a:r>
            <a:endParaRPr lang="ru-RU" b="1" dirty="0"/>
          </a:p>
        </p:txBody>
      </p:sp>
      <p:sp>
        <p:nvSpPr>
          <p:cNvPr id="3" name="Объект 2"/>
          <p:cNvSpPr>
            <a:spLocks noGrp="1"/>
          </p:cNvSpPr>
          <p:nvPr>
            <p:ph idx="1"/>
          </p:nvPr>
        </p:nvSpPr>
        <p:spPr>
          <a:xfrm>
            <a:off x="64008" y="1536192"/>
            <a:ext cx="12024360" cy="5047488"/>
          </a:xfrm>
        </p:spPr>
        <p:txBody>
          <a:bodyPr rtlCol="0">
            <a:normAutofit/>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За каждый дисциплинарный проступок может быть применено только одно дисциплинарное взыскание</a:t>
            </a:r>
          </a:p>
          <a:p>
            <a:pPr marL="44450" indent="403225" algn="just">
              <a:spcBef>
                <a:spcPts val="600"/>
              </a:spcBef>
              <a:buNone/>
            </a:pP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Порядок привлечения к дисциплинарной ответственности:</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501650" indent="-457200" algn="just">
              <a:spcBef>
                <a:spcPts val="600"/>
              </a:spcBef>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Зафиксировать </a:t>
            </a:r>
            <a:r>
              <a:rPr lang="ru-RU" altLang="ru-RU" sz="2800" b="1" i="1" dirty="0">
                <a:solidFill>
                  <a:schemeClr val="tx2">
                    <a:lumMod val="95000"/>
                    <a:lumOff val="5000"/>
                  </a:schemeClr>
                </a:solidFill>
                <a:latin typeface="Times New Roman" panose="02020603050405020304" pitchFamily="18" charset="0"/>
              </a:rPr>
              <a:t>факт совершения дисциплинарного проступка</a:t>
            </a:r>
          </a:p>
          <a:p>
            <a:pPr marL="501650" indent="-457200" algn="just">
              <a:spcBef>
                <a:spcPts val="600"/>
              </a:spcBef>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Затребовать </a:t>
            </a:r>
            <a:r>
              <a:rPr lang="ru-RU" altLang="ru-RU" sz="2800" b="1" i="1" dirty="0">
                <a:solidFill>
                  <a:schemeClr val="tx2">
                    <a:lumMod val="95000"/>
                    <a:lumOff val="5000"/>
                  </a:schemeClr>
                </a:solidFill>
                <a:latin typeface="Times New Roman" panose="02020603050405020304" pitchFamily="18" charset="0"/>
              </a:rPr>
              <a:t>от работника письменное объяснение по данному факту</a:t>
            </a:r>
          </a:p>
          <a:p>
            <a:pPr marL="501650" indent="-457200" algn="just">
              <a:spcBef>
                <a:spcPts val="600"/>
              </a:spcBef>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Издать </a:t>
            </a:r>
            <a:r>
              <a:rPr lang="ru-RU" altLang="ru-RU" sz="2800" b="1" i="1" dirty="0">
                <a:solidFill>
                  <a:schemeClr val="tx2">
                    <a:lumMod val="95000"/>
                    <a:lumOff val="5000"/>
                  </a:schemeClr>
                </a:solidFill>
                <a:latin typeface="Times New Roman" panose="02020603050405020304" pitchFamily="18" charset="0"/>
              </a:rPr>
              <a:t>приказ о применении дисциплинарного взыскания</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2451062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ПРЕКРАЩЕНИЕ ТРУДОВОГО ДОГОВОРА</a:t>
            </a:r>
            <a:endParaRPr lang="ru-RU" b="1" dirty="0"/>
          </a:p>
        </p:txBody>
      </p:sp>
      <p:sp>
        <p:nvSpPr>
          <p:cNvPr id="3" name="Объект 2"/>
          <p:cNvSpPr>
            <a:spLocks noGrp="1"/>
          </p:cNvSpPr>
          <p:nvPr>
            <p:ph idx="1"/>
          </p:nvPr>
        </p:nvSpPr>
        <p:spPr>
          <a:xfrm>
            <a:off x="64008" y="1536192"/>
            <a:ext cx="12024360" cy="5047488"/>
          </a:xfrm>
        </p:spPr>
        <p:txBody>
          <a:bodyPr rtlCol="0">
            <a:normAutofit/>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Ст.81 Трудового кодекса РФ:</a:t>
            </a:r>
          </a:p>
          <a:p>
            <a:pPr marL="44450" indent="403225" algn="just">
              <a:spcBef>
                <a:spcPts val="600"/>
              </a:spcBef>
              <a:buNone/>
            </a:pPr>
            <a:r>
              <a:rPr lang="ru-RU" altLang="ru-RU" sz="2800" b="1" i="1" dirty="0">
                <a:solidFill>
                  <a:schemeClr val="accent5">
                    <a:lumMod val="50000"/>
                  </a:schemeClr>
                </a:solidFill>
                <a:latin typeface="Times New Roman" panose="02020603050405020304" pitchFamily="18" charset="0"/>
              </a:rPr>
              <a:t>5) неоднократного неисполнения работником без уважительных причин трудовых обязанностей, если он имеет дисциплинарное </a:t>
            </a:r>
            <a:r>
              <a:rPr lang="ru-RU" altLang="ru-RU" sz="2800" b="1" i="1" dirty="0" smtClean="0">
                <a:solidFill>
                  <a:schemeClr val="accent5">
                    <a:lumMod val="50000"/>
                  </a:schemeClr>
                </a:solidFill>
                <a:latin typeface="Times New Roman" panose="02020603050405020304" pitchFamily="18" charset="0"/>
              </a:rPr>
              <a:t>взыскание</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Работодатель </a:t>
            </a:r>
            <a:r>
              <a:rPr lang="ru-RU" altLang="ru-RU" sz="2800" b="1" i="1" dirty="0">
                <a:solidFill>
                  <a:schemeClr val="tx2">
                    <a:lumMod val="95000"/>
                    <a:lumOff val="5000"/>
                  </a:schemeClr>
                </a:solidFill>
                <a:latin typeface="Times New Roman" panose="02020603050405020304" pitchFamily="18" charset="0"/>
              </a:rPr>
              <a:t>вправе расторгнуть трудовой договор по данному основанию при условии, что к работнику ранее было применено дисциплинарное взыскание и на момент повторного неисполнения им без уважительных причин трудовых обязанностей оно не снято и не погашено (п.33 ППВС №2 от 17.03.2004г.)</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1376390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ПРЕКРАЩЕНИЕ ТРУДОВОГО ДОГОВОРА</a:t>
            </a:r>
            <a:endParaRPr lang="ru-RU" b="1" dirty="0"/>
          </a:p>
        </p:txBody>
      </p:sp>
      <p:sp>
        <p:nvSpPr>
          <p:cNvPr id="3" name="Объект 2"/>
          <p:cNvSpPr>
            <a:spLocks noGrp="1"/>
          </p:cNvSpPr>
          <p:nvPr>
            <p:ph idx="1"/>
          </p:nvPr>
        </p:nvSpPr>
        <p:spPr>
          <a:xfrm>
            <a:off x="64008" y="1536192"/>
            <a:ext cx="12024360" cy="5047488"/>
          </a:xfrm>
        </p:spPr>
        <p:txBody>
          <a:bodyPr rtlCol="0">
            <a:normAutofit/>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Ст.81 Трудового кодекса РФ:</a:t>
            </a:r>
          </a:p>
          <a:p>
            <a:pPr marL="44450" indent="403225" algn="just">
              <a:spcBef>
                <a:spcPts val="600"/>
              </a:spcBef>
              <a:buNone/>
            </a:pPr>
            <a:r>
              <a:rPr lang="ru-RU" altLang="ru-RU" sz="2800" b="1" i="1" dirty="0" smtClean="0">
                <a:solidFill>
                  <a:schemeClr val="accent5">
                    <a:lumMod val="50000"/>
                  </a:schemeClr>
                </a:solidFill>
                <a:latin typeface="Times New Roman" panose="02020603050405020304" pitchFamily="18" charset="0"/>
              </a:rPr>
              <a:t>6</a:t>
            </a:r>
            <a:r>
              <a:rPr lang="ru-RU" altLang="ru-RU" sz="2800" b="1" i="1" dirty="0">
                <a:solidFill>
                  <a:schemeClr val="accent5">
                    <a:lumMod val="50000"/>
                  </a:schemeClr>
                </a:solidFill>
                <a:latin typeface="Times New Roman" panose="02020603050405020304" pitchFamily="18" charset="0"/>
              </a:rPr>
              <a:t>) Однократного грубого нарушения работником своих трудовых обязанностей: </a:t>
            </a:r>
          </a:p>
          <a:p>
            <a:pPr marL="44450" indent="403225" algn="just">
              <a:spcBef>
                <a:spcPts val="600"/>
              </a:spcBef>
              <a:buNone/>
            </a:pPr>
            <a:r>
              <a:rPr lang="ru-RU" altLang="ru-RU" sz="2800" b="1" i="1" dirty="0">
                <a:solidFill>
                  <a:schemeClr val="accent5">
                    <a:lumMod val="50000"/>
                  </a:schemeClr>
                </a:solidFill>
                <a:latin typeface="Times New Roman" panose="02020603050405020304" pitchFamily="18" charset="0"/>
              </a:rPr>
              <a:t>а) прогул; </a:t>
            </a:r>
          </a:p>
          <a:p>
            <a:pPr marL="501650" indent="-457200" algn="just">
              <a:spcBef>
                <a:spcPts val="600"/>
              </a:spcBef>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время </a:t>
            </a:r>
            <a:r>
              <a:rPr lang="ru-RU" altLang="ru-RU" sz="2800" b="1" i="1" dirty="0">
                <a:solidFill>
                  <a:schemeClr val="tx2">
                    <a:lumMod val="95000"/>
                    <a:lumOff val="5000"/>
                  </a:schemeClr>
                </a:solidFill>
                <a:latin typeface="Times New Roman" panose="02020603050405020304" pitchFamily="18" charset="0"/>
              </a:rPr>
              <a:t>отсутствия п.39 ППВС №2 от 17.03.2004 г.</a:t>
            </a:r>
          </a:p>
          <a:p>
            <a:pPr marL="501650" indent="-457200"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место отсутствия</a:t>
            </a:r>
          </a:p>
          <a:p>
            <a:pPr marL="501650" indent="-457200"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причина отсутствия</a:t>
            </a:r>
          </a:p>
          <a:p>
            <a:pPr marL="44450" indent="403225" algn="just">
              <a:spcBef>
                <a:spcPts val="600"/>
              </a:spcBef>
              <a:buNone/>
            </a:pPr>
            <a:r>
              <a:rPr lang="ru-RU" altLang="ru-RU" sz="2800" b="1" i="1" dirty="0">
                <a:solidFill>
                  <a:schemeClr val="accent5">
                    <a:lumMod val="50000"/>
                  </a:schemeClr>
                </a:solidFill>
                <a:latin typeface="Times New Roman" panose="02020603050405020304" pitchFamily="18" charset="0"/>
              </a:rPr>
              <a:t>б) появления работника в состоянии опьянения;</a:t>
            </a:r>
          </a:p>
          <a:p>
            <a:pPr marL="501650" indent="-457200" algn="just">
              <a:spcBef>
                <a:spcPts val="600"/>
              </a:spcBef>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опьянение  </a:t>
            </a:r>
            <a:r>
              <a:rPr lang="ru-RU" altLang="ru-RU" sz="2800" b="1" i="1" dirty="0">
                <a:solidFill>
                  <a:schemeClr val="tx2">
                    <a:lumMod val="95000"/>
                    <a:lumOff val="5000"/>
                  </a:schemeClr>
                </a:solidFill>
                <a:latin typeface="Times New Roman" panose="02020603050405020304" pitchFamily="18" charset="0"/>
              </a:rPr>
              <a:t>п.42 ППВС №2 от 17.03.2004 г.</a:t>
            </a:r>
          </a:p>
          <a:p>
            <a:pPr marL="501650" indent="-457200"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место появления</a:t>
            </a:r>
          </a:p>
          <a:p>
            <a:pPr marL="501650" indent="-457200"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время появления</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2214849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ПРЕКРАЩЕНИЕ ТРУДОВОГО ДОГОВОРА</a:t>
            </a:r>
            <a:endParaRPr lang="ru-RU" b="1" dirty="0"/>
          </a:p>
        </p:txBody>
      </p:sp>
      <p:sp>
        <p:nvSpPr>
          <p:cNvPr id="3" name="Объект 2"/>
          <p:cNvSpPr>
            <a:spLocks noGrp="1"/>
          </p:cNvSpPr>
          <p:nvPr>
            <p:ph idx="1"/>
          </p:nvPr>
        </p:nvSpPr>
        <p:spPr>
          <a:xfrm>
            <a:off x="64008" y="1536192"/>
            <a:ext cx="12024360" cy="5047488"/>
          </a:xfrm>
        </p:spPr>
        <p:txBody>
          <a:bodyPr rtlCol="0">
            <a:normAutofit/>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Ст.81 Трудового кодекса РФ:</a:t>
            </a:r>
          </a:p>
          <a:p>
            <a:pPr marL="44450" indent="403225" algn="just">
              <a:spcBef>
                <a:spcPts val="600"/>
              </a:spcBef>
              <a:buNone/>
            </a:pPr>
            <a:r>
              <a:rPr lang="ru-RU" altLang="ru-RU" sz="2800" b="1" i="1" dirty="0" smtClean="0">
                <a:solidFill>
                  <a:schemeClr val="accent5">
                    <a:lumMod val="50000"/>
                  </a:schemeClr>
                </a:solidFill>
                <a:latin typeface="Times New Roman" panose="02020603050405020304" pitchFamily="18" charset="0"/>
              </a:rPr>
              <a:t>6</a:t>
            </a:r>
            <a:r>
              <a:rPr lang="ru-RU" altLang="ru-RU" sz="2800" b="1" i="1" dirty="0">
                <a:solidFill>
                  <a:schemeClr val="accent5">
                    <a:lumMod val="50000"/>
                  </a:schemeClr>
                </a:solidFill>
                <a:latin typeface="Times New Roman" panose="02020603050405020304" pitchFamily="18" charset="0"/>
              </a:rPr>
              <a:t>) Однократного грубого нарушения работником своих трудовых обязанностей: </a:t>
            </a:r>
          </a:p>
          <a:p>
            <a:pPr marL="44450" indent="403225" algn="just">
              <a:spcBef>
                <a:spcPts val="600"/>
              </a:spcBef>
              <a:buNone/>
            </a:pPr>
            <a:r>
              <a:rPr lang="ru-RU" altLang="ru-RU" sz="2800" b="1" i="1" dirty="0" smtClean="0">
                <a:solidFill>
                  <a:schemeClr val="accent5">
                    <a:lumMod val="50000"/>
                  </a:schemeClr>
                </a:solidFill>
                <a:latin typeface="Times New Roman" panose="02020603050405020304" pitchFamily="18" charset="0"/>
              </a:rPr>
              <a:t>в</a:t>
            </a:r>
            <a:r>
              <a:rPr lang="ru-RU" altLang="ru-RU" sz="2800" b="1" i="1" dirty="0">
                <a:solidFill>
                  <a:schemeClr val="accent5">
                    <a:lumMod val="50000"/>
                  </a:schemeClr>
                </a:solidFill>
                <a:latin typeface="Times New Roman" panose="02020603050405020304" pitchFamily="18" charset="0"/>
              </a:rPr>
              <a:t>) разглашения охраняемой законом тайны;</a:t>
            </a:r>
          </a:p>
          <a:p>
            <a:pPr marL="501650" indent="-457200"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в трудовом договоре предусмотрена обязанность</a:t>
            </a:r>
          </a:p>
          <a:p>
            <a:pPr marL="501650" indent="-457200"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работник ознакомлен с перечень сведений (документов), которые составляют охраняемую законом тайну</a:t>
            </a:r>
          </a:p>
          <a:p>
            <a:pPr marL="501650" indent="-457200"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сведения стали известны работнику в связи с исполнением им трудовых обязанностей п.43 ППВС №2 от 17.03.2004 г.</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2860058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ПРЕКРАЩЕНИЕ ТРУДОВОГО ДОГОВОРА</a:t>
            </a:r>
            <a:endParaRPr lang="ru-RU" b="1" dirty="0"/>
          </a:p>
        </p:txBody>
      </p:sp>
      <p:sp>
        <p:nvSpPr>
          <p:cNvPr id="3" name="Объект 2"/>
          <p:cNvSpPr>
            <a:spLocks noGrp="1"/>
          </p:cNvSpPr>
          <p:nvPr>
            <p:ph idx="1"/>
          </p:nvPr>
        </p:nvSpPr>
        <p:spPr>
          <a:xfrm>
            <a:off x="64008" y="1536192"/>
            <a:ext cx="12024360" cy="5047488"/>
          </a:xfrm>
        </p:spPr>
        <p:txBody>
          <a:bodyPr rtlCol="0">
            <a:normAutofit fontScale="92500" lnSpcReduction="10000"/>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Ст.81 Трудового кодекса РФ:</a:t>
            </a:r>
          </a:p>
          <a:p>
            <a:pPr marL="44450" indent="403225" algn="just">
              <a:spcBef>
                <a:spcPts val="600"/>
              </a:spcBef>
              <a:buNone/>
            </a:pPr>
            <a:r>
              <a:rPr lang="ru-RU" altLang="ru-RU" sz="2800" b="1" i="1" dirty="0" smtClean="0">
                <a:solidFill>
                  <a:schemeClr val="accent5">
                    <a:lumMod val="50000"/>
                  </a:schemeClr>
                </a:solidFill>
                <a:latin typeface="Times New Roman" panose="02020603050405020304" pitchFamily="18" charset="0"/>
              </a:rPr>
              <a:t>6</a:t>
            </a:r>
            <a:r>
              <a:rPr lang="ru-RU" altLang="ru-RU" sz="2800" b="1" i="1" dirty="0">
                <a:solidFill>
                  <a:schemeClr val="accent5">
                    <a:lumMod val="50000"/>
                  </a:schemeClr>
                </a:solidFill>
                <a:latin typeface="Times New Roman" panose="02020603050405020304" pitchFamily="18" charset="0"/>
              </a:rPr>
              <a:t>) Однократного грубого нарушения работником своих трудовых обязанностей: </a:t>
            </a:r>
          </a:p>
          <a:p>
            <a:pPr marL="44450" indent="403225" algn="just">
              <a:spcBef>
                <a:spcPts val="600"/>
              </a:spcBef>
              <a:buNone/>
            </a:pPr>
            <a:r>
              <a:rPr lang="ru-RU" altLang="ru-RU" sz="2800" b="1" i="1" dirty="0" smtClean="0">
                <a:solidFill>
                  <a:schemeClr val="accent5">
                    <a:lumMod val="50000"/>
                  </a:schemeClr>
                </a:solidFill>
                <a:latin typeface="Times New Roman" panose="02020603050405020304" pitchFamily="18" charset="0"/>
              </a:rPr>
              <a:t>г</a:t>
            </a:r>
            <a:r>
              <a:rPr lang="ru-RU" altLang="ru-RU" sz="2800" b="1" i="1" dirty="0">
                <a:solidFill>
                  <a:schemeClr val="accent5">
                    <a:lumMod val="50000"/>
                  </a:schemeClr>
                </a:solidFill>
                <a:latin typeface="Times New Roman" panose="02020603050405020304" pitchFamily="18" charset="0"/>
              </a:rPr>
              <a:t>) совершения по месту работы хищения, растраты, умышленного его уничтожения или повреждения; </a:t>
            </a:r>
          </a:p>
          <a:p>
            <a:pPr marL="501650" indent="-457200" algn="just">
              <a:spcBef>
                <a:spcPts val="600"/>
              </a:spcBef>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место </a:t>
            </a:r>
            <a:r>
              <a:rPr lang="ru-RU" altLang="ru-RU" sz="2800" b="1" i="1" dirty="0">
                <a:solidFill>
                  <a:schemeClr val="tx2">
                    <a:lumMod val="95000"/>
                    <a:lumOff val="5000"/>
                  </a:schemeClr>
                </a:solidFill>
                <a:latin typeface="Times New Roman" panose="02020603050405020304" pitchFamily="18" charset="0"/>
              </a:rPr>
              <a:t>совершения</a:t>
            </a:r>
          </a:p>
          <a:p>
            <a:pPr marL="501650" indent="-457200"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состав правонарушения</a:t>
            </a:r>
          </a:p>
          <a:p>
            <a:pPr marL="501650" indent="-457200" algn="just">
              <a:spcBef>
                <a:spcPts val="600"/>
              </a:spcBef>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основание </a:t>
            </a:r>
            <a:r>
              <a:rPr lang="ru-RU" altLang="ru-RU" sz="2800" b="1" i="1" dirty="0">
                <a:solidFill>
                  <a:schemeClr val="tx2">
                    <a:lumMod val="95000"/>
                    <a:lumOff val="5000"/>
                  </a:schemeClr>
                </a:solidFill>
                <a:latin typeface="Times New Roman" panose="02020603050405020304" pitchFamily="18" charset="0"/>
              </a:rPr>
              <a:t>п.44 ППВС №2 от 17.03.2004 г</a:t>
            </a:r>
            <a:r>
              <a:rPr lang="ru-RU" altLang="ru-RU" sz="2800" b="1" i="1" dirty="0" smtClean="0">
                <a:solidFill>
                  <a:schemeClr val="tx2">
                    <a:lumMod val="95000"/>
                    <a:lumOff val="5000"/>
                  </a:schemeClr>
                </a:solidFill>
                <a:latin typeface="Times New Roman" panose="02020603050405020304" pitchFamily="18" charset="0"/>
              </a:rPr>
              <a:t>.</a:t>
            </a:r>
          </a:p>
          <a:p>
            <a:pPr marL="44450" indent="403225" algn="just">
              <a:spcBef>
                <a:spcPts val="600"/>
              </a:spcBef>
              <a:buNone/>
            </a:pPr>
            <a:r>
              <a:rPr lang="ru-RU" altLang="ru-RU" sz="2800" b="1" i="1" dirty="0">
                <a:solidFill>
                  <a:schemeClr val="accent5">
                    <a:lumMod val="50000"/>
                  </a:schemeClr>
                </a:solidFill>
                <a:latin typeface="Times New Roman" panose="02020603050405020304" pitchFamily="18" charset="0"/>
              </a:rPr>
              <a:t>д) нарушения работником требований охраны труда;</a:t>
            </a:r>
          </a:p>
          <a:p>
            <a:pPr marL="501650" indent="-457200" algn="just">
              <a:spcBef>
                <a:spcPts val="600"/>
              </a:spcBef>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нарушение</a:t>
            </a:r>
            <a:endParaRPr lang="ru-RU" altLang="ru-RU" sz="2800" b="1" i="1" dirty="0">
              <a:solidFill>
                <a:schemeClr val="tx2">
                  <a:lumMod val="95000"/>
                  <a:lumOff val="5000"/>
                </a:schemeClr>
              </a:solidFill>
              <a:latin typeface="Times New Roman" panose="02020603050405020304" pitchFamily="18" charset="0"/>
            </a:endParaRPr>
          </a:p>
          <a:p>
            <a:pPr marL="501650" indent="-457200"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неблагоприятные последствия</a:t>
            </a:r>
          </a:p>
          <a:p>
            <a:pPr marL="501650" indent="-457200"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субъект устанавливающий обстоятельства</a:t>
            </a:r>
          </a:p>
          <a:p>
            <a:pPr marL="501650" indent="-457200" algn="just">
              <a:spcBef>
                <a:spcPts val="600"/>
              </a:spcBef>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2194201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ПРЕКРАЩЕНИЕ ТРУДОВОГО ДОГОВОРА</a:t>
            </a:r>
            <a:endParaRPr lang="ru-RU" b="1" dirty="0"/>
          </a:p>
        </p:txBody>
      </p:sp>
      <p:sp>
        <p:nvSpPr>
          <p:cNvPr id="3" name="Объект 2"/>
          <p:cNvSpPr>
            <a:spLocks noGrp="1"/>
          </p:cNvSpPr>
          <p:nvPr>
            <p:ph idx="1"/>
          </p:nvPr>
        </p:nvSpPr>
        <p:spPr>
          <a:xfrm>
            <a:off x="64008" y="2788920"/>
            <a:ext cx="12024360" cy="3794760"/>
          </a:xfrm>
        </p:spPr>
        <p:txBody>
          <a:bodyPr rtlCol="0">
            <a:normAutofit/>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Не допускается увольнение работника по инициативе работодателя (за исключением случая ликвидации организации либо прекращения деятельности индивидуальным предпринимателем) в период его временной нетрудоспособности и в период пребывания в отпуске</a:t>
            </a:r>
          </a:p>
        </p:txBody>
      </p:sp>
    </p:spTree>
    <p:extLst>
      <p:ext uri="{BB962C8B-B14F-4D97-AF65-F5344CB8AC3E}">
        <p14:creationId xmlns:p14="http://schemas.microsoft.com/office/powerpoint/2010/main" val="2330850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365760" y="1828800"/>
            <a:ext cx="11594592" cy="4754880"/>
          </a:xfrm>
        </p:spPr>
        <p:txBody>
          <a:bodyPr rtlCol="0">
            <a:normAutofit lnSpcReduction="10000"/>
          </a:bodyPr>
          <a:lstStyle/>
          <a:p>
            <a:pPr algn="just">
              <a:spcBef>
                <a:spcPct val="0"/>
              </a:spcBef>
              <a:spcAft>
                <a:spcPct val="0"/>
              </a:spcAft>
              <a:buNone/>
            </a:pPr>
            <a:r>
              <a:rPr lang="ru-RU" altLang="ru-RU" b="1" i="1" dirty="0">
                <a:solidFill>
                  <a:srgbClr val="0070C0"/>
                </a:solidFill>
                <a:latin typeface="Times New Roman" panose="02020603050405020304" pitchFamily="18" charset="0"/>
              </a:rPr>
              <a:t>Федеральный закон от 14.07.2022 N 273-ФЗ</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marL="0" indent="447675"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Ст.252 ТК РФ Основания и порядок установления особенностей регулирования труда</a:t>
            </a:r>
          </a:p>
          <a:p>
            <a:pPr marL="0" indent="447675"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дополнена ч.2</a:t>
            </a:r>
          </a:p>
          <a:p>
            <a:pPr marL="0" indent="447675"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При введении специальных мер в сфере экономики Правительство РФ вправе устанавливать особенности правового регулирования трудовых отношений в отдельных организациях, их структурных подразделениях и на отдельных производственных объектах, в том числе порядок и условия привлечения к работе за пределами установленной продолжительности рабочего времени, в ночное время, выходные и нерабочие праздничные дни, предоставления ежегодных оплачиваемых отпусков</a:t>
            </a:r>
          </a:p>
        </p:txBody>
      </p:sp>
    </p:spTree>
    <p:extLst>
      <p:ext uri="{BB962C8B-B14F-4D97-AF65-F5344CB8AC3E}">
        <p14:creationId xmlns:p14="http://schemas.microsoft.com/office/powerpoint/2010/main" val="3791532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365760" y="1828800"/>
            <a:ext cx="11594592" cy="4754880"/>
          </a:xfrm>
        </p:spPr>
        <p:txBody>
          <a:bodyPr rtlCol="0">
            <a:normAutofit/>
          </a:bodyPr>
          <a:lstStyle/>
          <a:p>
            <a:pPr algn="just">
              <a:spcBef>
                <a:spcPct val="0"/>
              </a:spcBef>
              <a:spcAft>
                <a:spcPct val="0"/>
              </a:spcAft>
              <a:buNone/>
            </a:pPr>
            <a:r>
              <a:rPr lang="ru-RU" altLang="ru-RU" b="1" i="1" dirty="0">
                <a:solidFill>
                  <a:srgbClr val="0070C0"/>
                </a:solidFill>
                <a:latin typeface="Times New Roman" panose="02020603050405020304" pitchFamily="18" charset="0"/>
              </a:rPr>
              <a:t>Федеральный закон от 07.10.2022 N 376-ФЗ</a:t>
            </a:r>
          </a:p>
          <a:p>
            <a:pPr marL="0" indent="447675" algn="just">
              <a:spcBef>
                <a:spcPct val="0"/>
              </a:spcBef>
              <a:spcAft>
                <a:spcPct val="0"/>
              </a:spcAft>
              <a:buNone/>
            </a:pPr>
            <a:endParaRPr lang="ru-RU" altLang="ru-RU" sz="2800" b="1" i="1" dirty="0">
              <a:solidFill>
                <a:schemeClr val="tx2">
                  <a:lumMod val="95000"/>
                  <a:lumOff val="5000"/>
                </a:schemeClr>
              </a:solidFill>
              <a:latin typeface="Times New Roman" panose="02020603050405020304" pitchFamily="18" charset="0"/>
            </a:endParaRPr>
          </a:p>
          <a:p>
            <a:pPr marL="0" indent="447675"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ч. 1 ст.81 ТК РФ дополнена </a:t>
            </a:r>
          </a:p>
          <a:p>
            <a:pPr marL="0" indent="447675"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п.13.1 - невыхода работника на работу по истечении 3 месяцев после окончания прохождения им военной службы по мобилизации или военной службы по контракту, заключенному в соответствии с п.7 ст.38 Федерального закона от 28 марта 1998 года N 53-ФЗ "О воинской обязанности и военной службе", либо после окончания действия заключенного работником контракта о добровольном содействии в выполнении задач, возложенных на Вооруженные Силы РФ</a:t>
            </a:r>
          </a:p>
        </p:txBody>
      </p:sp>
    </p:spTree>
    <p:extLst>
      <p:ext uri="{BB962C8B-B14F-4D97-AF65-F5344CB8AC3E}">
        <p14:creationId xmlns:p14="http://schemas.microsoft.com/office/powerpoint/2010/main" val="202520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365760" y="1828800"/>
            <a:ext cx="11594592" cy="4754880"/>
          </a:xfrm>
        </p:spPr>
        <p:txBody>
          <a:bodyPr rtlCol="0">
            <a:normAutofit/>
          </a:bodyPr>
          <a:lstStyle/>
          <a:p>
            <a:pPr algn="just">
              <a:spcBef>
                <a:spcPct val="0"/>
              </a:spcBef>
              <a:spcAft>
                <a:spcPct val="0"/>
              </a:spcAft>
              <a:buNone/>
            </a:pPr>
            <a:r>
              <a:rPr lang="ru-RU" altLang="ru-RU" b="1" i="1" dirty="0">
                <a:solidFill>
                  <a:srgbClr val="0070C0"/>
                </a:solidFill>
                <a:latin typeface="Times New Roman" panose="02020603050405020304" pitchFamily="18" charset="0"/>
              </a:rPr>
              <a:t>Федеральный закон от 07.10.2022 N 376-ФЗ</a:t>
            </a:r>
          </a:p>
          <a:p>
            <a:pPr marL="0" indent="447675" algn="just">
              <a:spcBef>
                <a:spcPct val="0"/>
              </a:spcBef>
              <a:spcAft>
                <a:spcPct val="0"/>
              </a:spcAft>
              <a:buNone/>
            </a:pPr>
            <a:endParaRPr lang="ru-RU" altLang="ru-RU" sz="2800" b="1" i="1" dirty="0" smtClean="0">
              <a:solidFill>
                <a:schemeClr val="tx2">
                  <a:lumMod val="95000"/>
                  <a:lumOff val="5000"/>
                </a:schemeClr>
              </a:solidFill>
              <a:latin typeface="Times New Roman" panose="02020603050405020304" pitchFamily="18" charset="0"/>
            </a:endParaRPr>
          </a:p>
          <a:p>
            <a:pPr marL="0" indent="447675" algn="just">
              <a:spcBef>
                <a:spcPct val="0"/>
              </a:spcBef>
              <a:spcAft>
                <a:spcPct val="0"/>
              </a:spcAft>
              <a:buNone/>
            </a:pPr>
            <a:r>
              <a:rPr lang="ru-RU" altLang="ru-RU" sz="2800" b="1" i="1" dirty="0" smtClean="0">
                <a:solidFill>
                  <a:schemeClr val="tx2">
                    <a:lumMod val="95000"/>
                    <a:lumOff val="5000"/>
                  </a:schemeClr>
                </a:solidFill>
                <a:latin typeface="Times New Roman" panose="02020603050405020304" pitchFamily="18" charset="0"/>
              </a:rPr>
              <a:t>главу </a:t>
            </a:r>
            <a:r>
              <a:rPr lang="ru-RU" altLang="ru-RU" sz="2800" b="1" i="1" dirty="0">
                <a:solidFill>
                  <a:schemeClr val="tx2">
                    <a:lumMod val="95000"/>
                    <a:lumOff val="5000"/>
                  </a:schemeClr>
                </a:solidFill>
                <a:latin typeface="Times New Roman" panose="02020603050405020304" pitchFamily="18" charset="0"/>
              </a:rPr>
              <a:t>55 дополнена ст. 351.7 ТК РФ посвященной</a:t>
            </a:r>
          </a:p>
          <a:p>
            <a:pPr marL="0" indent="447675"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Особенностям обеспечения трудовых прав работников, призванных на военную службу по мобилизации или поступивших на военную службу по контракту либо заключивших контракт о добровольном содействии в выполнении задач, возложенных на Вооруженные Силы Российской Федерации</a:t>
            </a:r>
          </a:p>
        </p:txBody>
      </p:sp>
    </p:spTree>
    <p:extLst>
      <p:ext uri="{BB962C8B-B14F-4D97-AF65-F5344CB8AC3E}">
        <p14:creationId xmlns:p14="http://schemas.microsoft.com/office/powerpoint/2010/main" val="2663761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365760" y="1828800"/>
            <a:ext cx="11594592" cy="4754880"/>
          </a:xfrm>
        </p:spPr>
        <p:txBody>
          <a:bodyPr rtlCol="0">
            <a:normAutofit/>
          </a:bodyPr>
          <a:lstStyle/>
          <a:p>
            <a:pPr algn="just">
              <a:spcBef>
                <a:spcPct val="0"/>
              </a:spcBef>
              <a:spcAft>
                <a:spcPct val="0"/>
              </a:spcAft>
              <a:buNone/>
            </a:pPr>
            <a:r>
              <a:rPr lang="ru-RU" altLang="ru-RU" b="1" i="1" dirty="0">
                <a:solidFill>
                  <a:srgbClr val="0070C0"/>
                </a:solidFill>
                <a:latin typeface="Times New Roman" panose="02020603050405020304" pitchFamily="18" charset="0"/>
              </a:rPr>
              <a:t>Федеральный закон от 07.10.2022 N 376-ФЗ</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marL="0" indent="447675"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ч.1 ст. 121 ТК РФ дополнена </a:t>
            </a:r>
          </a:p>
          <a:p>
            <a:pPr marL="0" indent="447675"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в стаж работы, дающий право на ежегодный основной оплачиваемый отпуск, включаются:</a:t>
            </a:r>
          </a:p>
          <a:p>
            <a:pPr marL="0" indent="447675"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период приостановления трудового договора в соответствии со ст. 351.7 ТК РФ</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801749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365760" y="1828800"/>
            <a:ext cx="11594592" cy="4754880"/>
          </a:xfrm>
        </p:spPr>
        <p:txBody>
          <a:bodyPr rtlCol="0">
            <a:normAutofit/>
          </a:bodyPr>
          <a:lstStyle/>
          <a:p>
            <a:pPr algn="just">
              <a:spcBef>
                <a:spcPct val="0"/>
              </a:spcBef>
              <a:spcAft>
                <a:spcPct val="0"/>
              </a:spcAft>
              <a:buNone/>
            </a:pPr>
            <a:r>
              <a:rPr lang="ru-RU" altLang="ru-RU" b="1" i="1" dirty="0">
                <a:solidFill>
                  <a:srgbClr val="0070C0"/>
                </a:solidFill>
                <a:latin typeface="Times New Roman" panose="02020603050405020304" pitchFamily="18" charset="0"/>
              </a:rPr>
              <a:t>Федеральный закон от 07.10.2022 N 376-ФЗ</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marL="0" indent="447675"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ч.2 ст. 179 ТК РФ дополнена</a:t>
            </a:r>
          </a:p>
          <a:p>
            <a:pPr marL="0" indent="447675"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предпочтение в оставлении на работе отдается:</a:t>
            </a:r>
          </a:p>
          <a:p>
            <a:pPr marL="0" indent="447675"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родителю, имеющему ребенка в возрасте до 18 лет, в случае, если другой родитель призван на военную службу по мобилизации или проходит военную службу по контракту, заключенному в соответствии с п.7 ст.38 Федерального закона от 28 марта 1998 года N 53-ФЗ "О воинской обязанности и военной службе", либо заключил контракт о добровольном содействии в выполнении задач, возложенных на Вооруженные Силы РФ</a:t>
            </a:r>
          </a:p>
        </p:txBody>
      </p:sp>
    </p:spTree>
    <p:extLst>
      <p:ext uri="{BB962C8B-B14F-4D97-AF65-F5344CB8AC3E}">
        <p14:creationId xmlns:p14="http://schemas.microsoft.com/office/powerpoint/2010/main" val="3470701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365760" y="1551709"/>
            <a:ext cx="11594592" cy="5306291"/>
          </a:xfrm>
        </p:spPr>
        <p:txBody>
          <a:bodyPr rtlCol="0">
            <a:normAutofit lnSpcReduction="10000"/>
          </a:bodyPr>
          <a:lstStyle/>
          <a:p>
            <a:pPr algn="just">
              <a:spcBef>
                <a:spcPct val="0"/>
              </a:spcBef>
              <a:spcAft>
                <a:spcPct val="0"/>
              </a:spcAft>
              <a:buNone/>
            </a:pPr>
            <a:r>
              <a:rPr lang="ru-RU" altLang="ru-RU" b="1" i="1" dirty="0">
                <a:solidFill>
                  <a:srgbClr val="0070C0"/>
                </a:solidFill>
                <a:latin typeface="Times New Roman" panose="02020603050405020304" pitchFamily="18" charset="0"/>
              </a:rPr>
              <a:t>Федеральный закон от 07.10.2022 N </a:t>
            </a:r>
            <a:r>
              <a:rPr lang="ru-RU" altLang="ru-RU" b="1" i="1" dirty="0" smtClean="0">
                <a:solidFill>
                  <a:srgbClr val="0070C0"/>
                </a:solidFill>
                <a:latin typeface="Times New Roman" panose="02020603050405020304" pitchFamily="18" charset="0"/>
              </a:rPr>
              <a:t>376-ФЗ</a:t>
            </a:r>
          </a:p>
          <a:p>
            <a:pPr algn="just">
              <a:spcBef>
                <a:spcPct val="0"/>
              </a:spcBef>
              <a:spcAft>
                <a:spcPct val="0"/>
              </a:spcAft>
              <a:buNone/>
            </a:pPr>
            <a:endParaRPr lang="ru-RU" altLang="ru-RU" b="1" i="1" dirty="0">
              <a:solidFill>
                <a:srgbClr val="0070C0"/>
              </a:solidFill>
              <a:latin typeface="Times New Roman" panose="02020603050405020304" pitchFamily="18" charset="0"/>
            </a:endParaRPr>
          </a:p>
          <a:p>
            <a:pPr marL="0" indent="447675"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ч.3 ст. 259 ТК РФ дополнена</a:t>
            </a:r>
          </a:p>
          <a:p>
            <a:pPr marL="0" indent="447675"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Направление в служебные командировки, привлечение к сверхурочной работе, работе в ночное время, выходные и нерабочие праздничные дни допускаются только с их письменного согласия и при условии, что это не запрещено им в соответствии с медицинским заключением:</a:t>
            </a:r>
          </a:p>
          <a:p>
            <a:pPr marL="0" indent="447675"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если другой родитель призван на военную службу по мобилизации или проходит военную службу по контракту, заключенному в соответствии с п.7 ст.38 Федерального закона от 28 марта 1998 года N 53-ФЗ "О воинской обязанности и военной службе", либо заключил контракт о добровольном содействии в выполнении задач, возложенных на Вооруженные Силы РФ</a:t>
            </a:r>
          </a:p>
        </p:txBody>
      </p:sp>
    </p:spTree>
    <p:extLst>
      <p:ext uri="{BB962C8B-B14F-4D97-AF65-F5344CB8AC3E}">
        <p14:creationId xmlns:p14="http://schemas.microsoft.com/office/powerpoint/2010/main" val="3666171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365760" y="1828800"/>
            <a:ext cx="11594592" cy="4754880"/>
          </a:xfrm>
        </p:spPr>
        <p:txBody>
          <a:bodyPr rtlCol="0">
            <a:normAutofit fontScale="92500" lnSpcReduction="20000"/>
          </a:bodyPr>
          <a:lstStyle/>
          <a:p>
            <a:pPr algn="just">
              <a:spcBef>
                <a:spcPct val="0"/>
              </a:spcBef>
              <a:spcAft>
                <a:spcPct val="0"/>
              </a:spcAft>
              <a:buNone/>
            </a:pPr>
            <a:r>
              <a:rPr lang="ru-RU" altLang="ru-RU" b="1" i="1" dirty="0">
                <a:solidFill>
                  <a:srgbClr val="0070C0"/>
                </a:solidFill>
                <a:latin typeface="Times New Roman" panose="02020603050405020304" pitchFamily="18" charset="0"/>
              </a:rPr>
              <a:t>Федеральный закон от 19.12.2022 N 545-ФЗ</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marL="0" indent="447675" algn="just">
              <a:spcBef>
                <a:spcPct val="0"/>
              </a:spcBef>
              <a:spcAft>
                <a:spcPct val="0"/>
              </a:spcAft>
              <a:buNone/>
            </a:pPr>
            <a:r>
              <a:rPr lang="ru-RU" altLang="ru-RU" sz="2800" b="1" i="1" dirty="0" smtClean="0">
                <a:solidFill>
                  <a:schemeClr val="tx2">
                    <a:lumMod val="95000"/>
                    <a:lumOff val="5000"/>
                  </a:schemeClr>
                </a:solidFill>
                <a:latin typeface="Times New Roman" panose="02020603050405020304" pitchFamily="18" charset="0"/>
              </a:rPr>
              <a:t>дополнить ч.12 </a:t>
            </a:r>
            <a:r>
              <a:rPr lang="ru-RU" altLang="ru-RU" sz="2800" b="1" i="1" dirty="0">
                <a:solidFill>
                  <a:schemeClr val="tx2">
                    <a:lumMod val="95000"/>
                    <a:lumOff val="5000"/>
                  </a:schemeClr>
                </a:solidFill>
                <a:latin typeface="Times New Roman" panose="02020603050405020304" pitchFamily="18" charset="0"/>
              </a:rPr>
              <a:t>ст</a:t>
            </a:r>
            <a:r>
              <a:rPr lang="ru-RU" altLang="ru-RU" sz="2800" b="1" i="1" dirty="0" smtClean="0">
                <a:solidFill>
                  <a:schemeClr val="tx2">
                    <a:lumMod val="95000"/>
                    <a:lumOff val="5000"/>
                  </a:schemeClr>
                </a:solidFill>
                <a:latin typeface="Times New Roman" panose="02020603050405020304" pitchFamily="18" charset="0"/>
              </a:rPr>
              <a:t>.</a:t>
            </a:r>
            <a:r>
              <a:rPr lang="ru-RU" altLang="ru-RU" sz="2800" b="1" i="1" dirty="0">
                <a:solidFill>
                  <a:schemeClr val="tx2">
                    <a:lumMod val="95000"/>
                    <a:lumOff val="5000"/>
                  </a:schemeClr>
                </a:solidFill>
                <a:latin typeface="Times New Roman" panose="02020603050405020304" pitchFamily="18" charset="0"/>
              </a:rPr>
              <a:t> </a:t>
            </a:r>
            <a:r>
              <a:rPr lang="ru-RU" altLang="ru-RU" sz="2800" b="1" i="1" dirty="0" smtClean="0">
                <a:solidFill>
                  <a:schemeClr val="tx2">
                    <a:lumMod val="95000"/>
                    <a:lumOff val="5000"/>
                  </a:schemeClr>
                </a:solidFill>
                <a:latin typeface="Times New Roman" panose="02020603050405020304" pitchFamily="18" charset="0"/>
              </a:rPr>
              <a:t>351.7 ТК РФ:</a:t>
            </a:r>
            <a:endParaRPr lang="ru-RU" altLang="ru-RU" sz="2800" b="1" i="1" dirty="0">
              <a:solidFill>
                <a:schemeClr val="tx2">
                  <a:lumMod val="95000"/>
                  <a:lumOff val="5000"/>
                </a:schemeClr>
              </a:solidFill>
              <a:latin typeface="Times New Roman" panose="02020603050405020304" pitchFamily="18" charset="0"/>
            </a:endParaRPr>
          </a:p>
          <a:p>
            <a:pPr marL="0" indent="447675" algn="just">
              <a:spcBef>
                <a:spcPct val="0"/>
              </a:spcBef>
              <a:spcAft>
                <a:spcPct val="0"/>
              </a:spcAft>
              <a:buNone/>
            </a:pPr>
            <a:r>
              <a:rPr lang="ru-RU" altLang="ru-RU" sz="2800" b="1" i="1" dirty="0" smtClean="0">
                <a:solidFill>
                  <a:schemeClr val="tx2">
                    <a:lumMod val="95000"/>
                    <a:lumOff val="5000"/>
                  </a:schemeClr>
                </a:solidFill>
                <a:latin typeface="Times New Roman" panose="02020603050405020304" pitchFamily="18" charset="0"/>
              </a:rPr>
              <a:t>Лицо</a:t>
            </a:r>
            <a:r>
              <a:rPr lang="ru-RU" altLang="ru-RU" sz="2800" b="1" i="1" dirty="0">
                <a:solidFill>
                  <a:schemeClr val="tx2">
                    <a:lumMod val="95000"/>
                    <a:lumOff val="5000"/>
                  </a:schemeClr>
                </a:solidFill>
                <a:latin typeface="Times New Roman" panose="02020603050405020304" pitchFamily="18" charset="0"/>
              </a:rPr>
              <a:t>, с которым в период приостановления действия трудового договора расторгнут трудовой договор в связи с истечением срока его действия, в течение </a:t>
            </a:r>
            <a:r>
              <a:rPr lang="ru-RU" altLang="ru-RU" sz="2800" b="1" i="1" dirty="0" smtClean="0">
                <a:solidFill>
                  <a:schemeClr val="tx2">
                    <a:lumMod val="95000"/>
                    <a:lumOff val="5000"/>
                  </a:schemeClr>
                </a:solidFill>
                <a:latin typeface="Times New Roman" panose="02020603050405020304" pitchFamily="18" charset="0"/>
              </a:rPr>
              <a:t>3 </a:t>
            </a:r>
            <a:r>
              <a:rPr lang="ru-RU" altLang="ru-RU" sz="2800" b="1" i="1" dirty="0">
                <a:solidFill>
                  <a:schemeClr val="tx2">
                    <a:lumMod val="95000"/>
                    <a:lumOff val="5000"/>
                  </a:schemeClr>
                </a:solidFill>
                <a:latin typeface="Times New Roman" panose="02020603050405020304" pitchFamily="18" charset="0"/>
              </a:rPr>
              <a:t>месяцев после окончания прохождения </a:t>
            </a:r>
            <a:r>
              <a:rPr lang="ru-RU" altLang="ru-RU" sz="2800" b="1" i="1" dirty="0" smtClean="0">
                <a:solidFill>
                  <a:schemeClr val="tx2">
                    <a:lumMod val="95000"/>
                    <a:lumOff val="5000"/>
                  </a:schemeClr>
                </a:solidFill>
                <a:latin typeface="Times New Roman" panose="02020603050405020304" pitchFamily="18" charset="0"/>
              </a:rPr>
              <a:t>военной </a:t>
            </a:r>
            <a:r>
              <a:rPr lang="ru-RU" altLang="ru-RU" sz="2800" b="1" i="1" dirty="0">
                <a:solidFill>
                  <a:schemeClr val="tx2">
                    <a:lumMod val="95000"/>
                    <a:lumOff val="5000"/>
                  </a:schemeClr>
                </a:solidFill>
                <a:latin typeface="Times New Roman" panose="02020603050405020304" pitchFamily="18" charset="0"/>
              </a:rPr>
              <a:t>службы по мобилизации или военной службы по контракту, заключенному в соответствии с </a:t>
            </a:r>
            <a:r>
              <a:rPr lang="ru-RU" altLang="ru-RU" sz="2800" b="1" i="1" dirty="0" smtClean="0">
                <a:solidFill>
                  <a:schemeClr val="tx2">
                    <a:lumMod val="95000"/>
                    <a:lumOff val="5000"/>
                  </a:schemeClr>
                </a:solidFill>
                <a:latin typeface="Times New Roman" panose="02020603050405020304" pitchFamily="18" charset="0"/>
              </a:rPr>
              <a:t>п.7 ст.38 </a:t>
            </a:r>
            <a:r>
              <a:rPr lang="ru-RU" altLang="ru-RU" sz="2800" b="1" i="1" dirty="0">
                <a:solidFill>
                  <a:schemeClr val="tx2">
                    <a:lumMod val="95000"/>
                    <a:lumOff val="5000"/>
                  </a:schemeClr>
                </a:solidFill>
                <a:latin typeface="Times New Roman" panose="02020603050405020304" pitchFamily="18" charset="0"/>
              </a:rPr>
              <a:t>Федерального закона </a:t>
            </a:r>
            <a:r>
              <a:rPr lang="ru-RU" altLang="ru-RU" sz="2800" b="1" i="1" dirty="0" smtClean="0">
                <a:solidFill>
                  <a:schemeClr val="tx2">
                    <a:lumMod val="95000"/>
                    <a:lumOff val="5000"/>
                  </a:schemeClr>
                </a:solidFill>
                <a:latin typeface="Times New Roman" panose="02020603050405020304" pitchFamily="18" charset="0"/>
              </a:rPr>
              <a:t>"</a:t>
            </a:r>
            <a:r>
              <a:rPr lang="ru-RU" altLang="ru-RU" sz="2800" b="1" i="1" dirty="0">
                <a:solidFill>
                  <a:schemeClr val="tx2">
                    <a:lumMod val="95000"/>
                    <a:lumOff val="5000"/>
                  </a:schemeClr>
                </a:solidFill>
                <a:latin typeface="Times New Roman" panose="02020603050405020304" pitchFamily="18" charset="0"/>
              </a:rPr>
              <a:t>О воинской обязанности и военной службе", либо после окончания действия заключенного указанным лицом контракта о добровольном содействии в выполнении задач, возложенных на Вооруженные Силы </a:t>
            </a:r>
            <a:r>
              <a:rPr lang="ru-RU" altLang="ru-RU" sz="2800" b="1" i="1" dirty="0" smtClean="0">
                <a:solidFill>
                  <a:schemeClr val="tx2">
                    <a:lumMod val="95000"/>
                    <a:lumOff val="5000"/>
                  </a:schemeClr>
                </a:solidFill>
                <a:latin typeface="Times New Roman" panose="02020603050405020304" pitchFamily="18" charset="0"/>
              </a:rPr>
              <a:t>РФ, </a:t>
            </a:r>
            <a:r>
              <a:rPr lang="ru-RU" altLang="ru-RU" sz="2800" b="1" i="1" dirty="0">
                <a:solidFill>
                  <a:schemeClr val="tx2">
                    <a:lumMod val="95000"/>
                    <a:lumOff val="5000"/>
                  </a:schemeClr>
                </a:solidFill>
                <a:latin typeface="Times New Roman" panose="02020603050405020304" pitchFamily="18" charset="0"/>
              </a:rPr>
              <a:t>имеет преимущественное право поступления на работу по ранее занимаемой должности у работодателя, </a:t>
            </a:r>
            <a:r>
              <a:rPr lang="ru-RU" altLang="ru-RU" sz="2800" b="1" i="1" dirty="0" smtClean="0">
                <a:solidFill>
                  <a:schemeClr val="tx2">
                    <a:lumMod val="95000"/>
                    <a:lumOff val="5000"/>
                  </a:schemeClr>
                </a:solidFill>
                <a:latin typeface="Times New Roman" panose="02020603050405020304" pitchFamily="18" charset="0"/>
              </a:rPr>
              <a:t>в </a:t>
            </a:r>
            <a:r>
              <a:rPr lang="ru-RU" altLang="ru-RU" sz="2800" b="1" i="1" dirty="0">
                <a:solidFill>
                  <a:schemeClr val="tx2">
                    <a:lumMod val="95000"/>
                    <a:lumOff val="5000"/>
                  </a:schemeClr>
                </a:solidFill>
                <a:latin typeface="Times New Roman" panose="02020603050405020304" pitchFamily="18" charset="0"/>
              </a:rPr>
              <a:t>случае отсутствия вакансии по такой должности на другую вакантную должность или работу, соответствующую квалификации работника, а при их отсутствии на вакантную нижестоящую должность или нижеоплачиваемую работу. </a:t>
            </a:r>
          </a:p>
        </p:txBody>
      </p:sp>
    </p:spTree>
    <p:extLst>
      <p:ext uri="{BB962C8B-B14F-4D97-AF65-F5344CB8AC3E}">
        <p14:creationId xmlns:p14="http://schemas.microsoft.com/office/powerpoint/2010/main" val="1200373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116732" y="1488331"/>
            <a:ext cx="11843620" cy="5282119"/>
          </a:xfrm>
        </p:spPr>
        <p:txBody>
          <a:bodyPr rtlCol="0">
            <a:normAutofit fontScale="77500" lnSpcReduction="20000"/>
          </a:bodyPr>
          <a:lstStyle/>
          <a:p>
            <a:pPr marL="0" algn="just">
              <a:spcBef>
                <a:spcPct val="0"/>
              </a:spcBef>
              <a:spcAft>
                <a:spcPct val="0"/>
              </a:spcAft>
              <a:buNone/>
            </a:pPr>
            <a:r>
              <a:rPr lang="ru-RU" altLang="ru-RU" b="1" i="1" dirty="0">
                <a:solidFill>
                  <a:srgbClr val="0070C0"/>
                </a:solidFill>
                <a:latin typeface="Times New Roman" panose="02020603050405020304" pitchFamily="18" charset="0"/>
              </a:rPr>
              <a:t>Федеральный закон от 04.08.2023 N 471-ФЗ</a:t>
            </a:r>
          </a:p>
          <a:p>
            <a:pPr marL="0" algn="just">
              <a:spcBef>
                <a:spcPct val="0"/>
              </a:spcBef>
              <a:spcAft>
                <a:spcPct val="0"/>
              </a:spcAft>
              <a:buNone/>
            </a:pPr>
            <a:endParaRPr lang="ru-RU" altLang="ru-RU" b="1" i="1" dirty="0" smtClean="0">
              <a:solidFill>
                <a:schemeClr val="tx2">
                  <a:lumMod val="95000"/>
                  <a:lumOff val="5000"/>
                </a:schemeClr>
              </a:solidFill>
              <a:latin typeface="Times New Roman" panose="02020603050405020304" pitchFamily="18" charset="0"/>
            </a:endParaRPr>
          </a:p>
          <a:p>
            <a:pPr marL="0"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В статьи 332 и 351.7 ТК РФ </a:t>
            </a:r>
            <a:r>
              <a:rPr lang="ru-RU" altLang="ru-RU" sz="2800" b="1" i="1" dirty="0" smtClean="0">
                <a:solidFill>
                  <a:schemeClr val="tx2">
                    <a:lumMod val="95000"/>
                    <a:lumOff val="5000"/>
                  </a:schemeClr>
                </a:solidFill>
                <a:latin typeface="Times New Roman" panose="02020603050405020304" pitchFamily="18" charset="0"/>
              </a:rPr>
              <a:t>внести изменения:</a:t>
            </a:r>
            <a:endParaRPr lang="ru-RU" altLang="ru-RU" sz="2800" b="1" i="1" dirty="0">
              <a:solidFill>
                <a:schemeClr val="tx2">
                  <a:lumMod val="95000"/>
                  <a:lumOff val="5000"/>
                </a:schemeClr>
              </a:solidFill>
              <a:latin typeface="Times New Roman" panose="02020603050405020304" pitchFamily="18" charset="0"/>
            </a:endParaRPr>
          </a:p>
          <a:p>
            <a:pPr marL="0" indent="447675"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С 4 августа 2023 года ограничили возможность расторгнуть срочный трудовой договор, который истек в период службы работника по мобилизации, контракту или добровольного выполнения задач Вооруженных сил РФ.</a:t>
            </a:r>
          </a:p>
          <a:p>
            <a:pPr marL="0" indent="447675" algn="just">
              <a:spcBef>
                <a:spcPct val="0"/>
              </a:spcBef>
              <a:spcAft>
                <a:spcPct val="0"/>
              </a:spcAft>
              <a:buNone/>
            </a:pPr>
            <a:endParaRPr lang="ru-RU" altLang="ru-RU" sz="2800" b="1" i="1" dirty="0">
              <a:solidFill>
                <a:schemeClr val="tx2">
                  <a:lumMod val="95000"/>
                  <a:lumOff val="5000"/>
                </a:schemeClr>
              </a:solidFill>
              <a:latin typeface="Times New Roman" panose="02020603050405020304" pitchFamily="18" charset="0"/>
            </a:endParaRPr>
          </a:p>
          <a:p>
            <a:pPr marL="0" indent="447675"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Ряд приостановленных срочных трудовых договоров, заключенных по соглашению сторон, при возврате сотрудника на работу нужно возобновлять. Продолжительность возобновления равна остатку срока действия договора на день, когда его приостановили.</a:t>
            </a:r>
          </a:p>
          <a:p>
            <a:pPr marL="0" indent="447675" algn="just">
              <a:spcBef>
                <a:spcPct val="0"/>
              </a:spcBef>
              <a:spcAft>
                <a:spcPct val="0"/>
              </a:spcAft>
              <a:buNone/>
            </a:pPr>
            <a:r>
              <a:rPr lang="ru-RU" altLang="ru-RU" sz="2800" b="1" i="1" dirty="0" smtClean="0">
                <a:solidFill>
                  <a:schemeClr val="tx2">
                    <a:lumMod val="95000"/>
                    <a:lumOff val="5000"/>
                  </a:schemeClr>
                </a:solidFill>
                <a:latin typeface="Times New Roman" panose="02020603050405020304" pitchFamily="18" charset="0"/>
              </a:rPr>
              <a:t>Исключения предусмотрели </a:t>
            </a:r>
            <a:r>
              <a:rPr lang="ru-RU" altLang="ru-RU" sz="2800" b="1" i="1" dirty="0">
                <a:solidFill>
                  <a:schemeClr val="tx2">
                    <a:lumMod val="95000"/>
                    <a:lumOff val="5000"/>
                  </a:schemeClr>
                </a:solidFill>
                <a:latin typeface="Times New Roman" panose="02020603050405020304" pitchFamily="18" charset="0"/>
              </a:rPr>
              <a:t>для случаев, в которых срочные трудовые договоры оформили:</a:t>
            </a:r>
          </a:p>
          <a:p>
            <a:pPr marL="0" indent="447675" algn="just">
              <a:spcBef>
                <a:spcPct val="0"/>
              </a:spcBef>
              <a:spcAft>
                <a:spcPct val="0"/>
              </a:spcAft>
              <a:buNone/>
            </a:pPr>
            <a:r>
              <a:rPr lang="ru-RU" altLang="ru-RU" sz="2800" b="1" i="1" dirty="0" smtClean="0">
                <a:solidFill>
                  <a:schemeClr val="tx2">
                    <a:lumMod val="95000"/>
                    <a:lumOff val="5000"/>
                  </a:schemeClr>
                </a:solidFill>
                <a:latin typeface="Times New Roman" panose="02020603050405020304" pitchFamily="18" charset="0"/>
              </a:rPr>
              <a:t>- </a:t>
            </a:r>
            <a:r>
              <a:rPr lang="ru-RU" altLang="ru-RU" sz="2800" b="1" i="1" dirty="0">
                <a:solidFill>
                  <a:schemeClr val="tx2">
                    <a:lumMod val="95000"/>
                    <a:lumOff val="5000"/>
                  </a:schemeClr>
                </a:solidFill>
                <a:latin typeface="Times New Roman" panose="02020603050405020304" pitchFamily="18" charset="0"/>
              </a:rPr>
              <a:t>с пенсионерами по возрасту или с теми, кому по </a:t>
            </a:r>
            <a:r>
              <a:rPr lang="ru-RU" altLang="ru-RU" sz="2800" b="1" i="1" dirty="0" err="1">
                <a:solidFill>
                  <a:schemeClr val="tx2">
                    <a:lumMod val="95000"/>
                    <a:lumOff val="5000"/>
                  </a:schemeClr>
                </a:solidFill>
                <a:latin typeface="Times New Roman" panose="02020603050405020304" pitchFamily="18" charset="0"/>
              </a:rPr>
              <a:t>медзаключению</a:t>
            </a:r>
            <a:r>
              <a:rPr lang="ru-RU" altLang="ru-RU" sz="2800" b="1" i="1" dirty="0">
                <a:solidFill>
                  <a:schemeClr val="tx2">
                    <a:lumMod val="95000"/>
                    <a:lumOff val="5000"/>
                  </a:schemeClr>
                </a:solidFill>
                <a:latin typeface="Times New Roman" panose="02020603050405020304" pitchFamily="18" charset="0"/>
              </a:rPr>
              <a:t> разрешен только временный труд;</a:t>
            </a:r>
          </a:p>
          <a:p>
            <a:pPr marL="0" indent="447675" algn="just">
              <a:spcBef>
                <a:spcPct val="0"/>
              </a:spcBef>
              <a:spcAft>
                <a:spcPct val="0"/>
              </a:spcAft>
              <a:buNone/>
            </a:pPr>
            <a:r>
              <a:rPr lang="ru-RU" altLang="ru-RU" sz="2800" b="1" i="1" dirty="0" smtClean="0">
                <a:solidFill>
                  <a:schemeClr val="tx2">
                    <a:lumMod val="95000"/>
                    <a:lumOff val="5000"/>
                  </a:schemeClr>
                </a:solidFill>
                <a:latin typeface="Times New Roman" panose="02020603050405020304" pitchFamily="18" charset="0"/>
              </a:rPr>
              <a:t>- </a:t>
            </a:r>
            <a:r>
              <a:rPr lang="ru-RU" altLang="ru-RU" sz="2800" b="1" i="1" dirty="0">
                <a:solidFill>
                  <a:schemeClr val="tx2">
                    <a:lumMod val="95000"/>
                    <a:lumOff val="5000"/>
                  </a:schemeClr>
                </a:solidFill>
                <a:latin typeface="Times New Roman" panose="02020603050405020304" pitchFamily="18" charset="0"/>
              </a:rPr>
              <a:t>для неотложных работ, чтобы предотвратить в </a:t>
            </a:r>
            <a:r>
              <a:rPr lang="ru-RU" altLang="ru-RU" sz="2800" b="1" i="1" dirty="0" err="1">
                <a:solidFill>
                  <a:schemeClr val="tx2">
                    <a:lumMod val="95000"/>
                    <a:lumOff val="5000"/>
                  </a:schemeClr>
                </a:solidFill>
                <a:latin typeface="Times New Roman" panose="02020603050405020304" pitchFamily="18" charset="0"/>
              </a:rPr>
              <a:t>т.ч</a:t>
            </a:r>
            <a:r>
              <a:rPr lang="ru-RU" altLang="ru-RU" sz="2800" b="1" i="1" dirty="0">
                <a:solidFill>
                  <a:schemeClr val="tx2">
                    <a:lumMod val="95000"/>
                    <a:lumOff val="5000"/>
                  </a:schemeClr>
                </a:solidFill>
                <a:latin typeface="Times New Roman" panose="02020603050405020304" pitchFamily="18" charset="0"/>
              </a:rPr>
              <a:t>. катастрофы, аварии и устранить их последствия;</a:t>
            </a:r>
          </a:p>
          <a:p>
            <a:pPr marL="0" indent="447675" algn="just">
              <a:spcBef>
                <a:spcPct val="0"/>
              </a:spcBef>
              <a:spcAft>
                <a:spcPct val="0"/>
              </a:spcAft>
              <a:buNone/>
            </a:pPr>
            <a:r>
              <a:rPr lang="ru-RU" altLang="ru-RU" sz="2800" b="1" i="1" dirty="0" smtClean="0">
                <a:solidFill>
                  <a:schemeClr val="tx2">
                    <a:lumMod val="95000"/>
                    <a:lumOff val="5000"/>
                  </a:schemeClr>
                </a:solidFill>
                <a:latin typeface="Times New Roman" panose="02020603050405020304" pitchFamily="18" charset="0"/>
              </a:rPr>
              <a:t>- </a:t>
            </a:r>
            <a:r>
              <a:rPr lang="ru-RU" altLang="ru-RU" sz="2800" b="1" i="1" dirty="0">
                <a:solidFill>
                  <a:schemeClr val="tx2">
                    <a:lumMod val="95000"/>
                    <a:lumOff val="5000"/>
                  </a:schemeClr>
                </a:solidFill>
                <a:latin typeface="Times New Roman" panose="02020603050405020304" pitchFamily="18" charset="0"/>
              </a:rPr>
              <a:t>с теми, кто получает образование очно;</a:t>
            </a:r>
          </a:p>
          <a:p>
            <a:pPr marL="0" indent="447675" algn="just">
              <a:spcBef>
                <a:spcPct val="0"/>
              </a:spcBef>
              <a:spcAft>
                <a:spcPct val="0"/>
              </a:spcAft>
              <a:buNone/>
            </a:pPr>
            <a:r>
              <a:rPr lang="ru-RU" altLang="ru-RU" sz="2800" b="1" i="1" dirty="0" smtClean="0">
                <a:solidFill>
                  <a:schemeClr val="tx2">
                    <a:lumMod val="95000"/>
                    <a:lumOff val="5000"/>
                  </a:schemeClr>
                </a:solidFill>
                <a:latin typeface="Times New Roman" panose="02020603050405020304" pitchFamily="18" charset="0"/>
              </a:rPr>
              <a:t>- </a:t>
            </a:r>
            <a:r>
              <a:rPr lang="ru-RU" altLang="ru-RU" sz="2800" b="1" i="1" dirty="0">
                <a:solidFill>
                  <a:schemeClr val="tx2">
                    <a:lumMod val="95000"/>
                    <a:lumOff val="5000"/>
                  </a:schemeClr>
                </a:solidFill>
                <a:latin typeface="Times New Roman" panose="02020603050405020304" pitchFamily="18" charset="0"/>
              </a:rPr>
              <a:t>с членами экипажей морских и других судов, зарегистрированных в </a:t>
            </a:r>
            <a:r>
              <a:rPr lang="ru-RU" altLang="ru-RU" sz="2800" b="1" i="1" dirty="0" err="1">
                <a:solidFill>
                  <a:schemeClr val="tx2">
                    <a:lumMod val="95000"/>
                    <a:lumOff val="5000"/>
                  </a:schemeClr>
                </a:solidFill>
                <a:latin typeface="Times New Roman" panose="02020603050405020304" pitchFamily="18" charset="0"/>
              </a:rPr>
              <a:t>спецреестре</a:t>
            </a:r>
            <a:r>
              <a:rPr lang="ru-RU" altLang="ru-RU" sz="2800" b="1" i="1" dirty="0">
                <a:solidFill>
                  <a:schemeClr val="tx2">
                    <a:lumMod val="95000"/>
                    <a:lumOff val="5000"/>
                  </a:schemeClr>
                </a:solidFill>
                <a:latin typeface="Times New Roman" panose="02020603050405020304" pitchFamily="18" charset="0"/>
              </a:rPr>
              <a:t>;</a:t>
            </a:r>
          </a:p>
          <a:p>
            <a:pPr marL="0" indent="447675" algn="just">
              <a:spcBef>
                <a:spcPct val="0"/>
              </a:spcBef>
              <a:spcAft>
                <a:spcPct val="0"/>
              </a:spcAft>
              <a:buNone/>
            </a:pPr>
            <a:r>
              <a:rPr lang="ru-RU" altLang="ru-RU" sz="2800" b="1" i="1" dirty="0" smtClean="0">
                <a:solidFill>
                  <a:schemeClr val="tx2">
                    <a:lumMod val="95000"/>
                    <a:lumOff val="5000"/>
                  </a:schemeClr>
                </a:solidFill>
                <a:latin typeface="Times New Roman" panose="02020603050405020304" pitchFamily="18" charset="0"/>
              </a:rPr>
              <a:t>- </a:t>
            </a:r>
            <a:r>
              <a:rPr lang="ru-RU" altLang="ru-RU" sz="2800" b="1" i="1" dirty="0">
                <a:solidFill>
                  <a:schemeClr val="tx2">
                    <a:lumMod val="95000"/>
                    <a:lumOff val="5000"/>
                  </a:schemeClr>
                </a:solidFill>
                <a:latin typeface="Times New Roman" panose="02020603050405020304" pitchFamily="18" charset="0"/>
              </a:rPr>
              <a:t>с совместителями.</a:t>
            </a:r>
          </a:p>
          <a:p>
            <a:pPr marL="0" indent="447675" algn="just">
              <a:spcBef>
                <a:spcPct val="0"/>
              </a:spcBef>
              <a:spcAft>
                <a:spcPct val="0"/>
              </a:spcAft>
              <a:buNone/>
            </a:pPr>
            <a:r>
              <a:rPr lang="ru-RU" altLang="ru-RU" sz="2800" b="1" i="1" dirty="0" smtClean="0">
                <a:solidFill>
                  <a:schemeClr val="tx2">
                    <a:lumMod val="95000"/>
                    <a:lumOff val="5000"/>
                  </a:schemeClr>
                </a:solidFill>
                <a:latin typeface="Times New Roman" panose="02020603050405020304" pitchFamily="18" charset="0"/>
              </a:rPr>
              <a:t>В </a:t>
            </a:r>
            <a:r>
              <a:rPr lang="ru-RU" altLang="ru-RU" sz="2800" b="1" i="1" dirty="0">
                <a:solidFill>
                  <a:schemeClr val="tx2">
                    <a:lumMod val="95000"/>
                    <a:lumOff val="5000"/>
                  </a:schemeClr>
                </a:solidFill>
                <a:latin typeface="Times New Roman" panose="02020603050405020304" pitchFamily="18" charset="0"/>
              </a:rPr>
              <a:t>этих случаях договоры, как и ранее, можно расторгнуть, если срок истек в период приостановки. Правило действует также для срочных трудовых договоров, заключенных не по соглашению сторон, а по ч. 1 ст. 59 ТК РФ, например на сезонные или временные работы.</a:t>
            </a:r>
          </a:p>
        </p:txBody>
      </p:sp>
    </p:spTree>
    <p:extLst>
      <p:ext uri="{BB962C8B-B14F-4D97-AF65-F5344CB8AC3E}">
        <p14:creationId xmlns:p14="http://schemas.microsoft.com/office/powerpoint/2010/main" val="3333253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365760" y="1828800"/>
            <a:ext cx="11594592" cy="4754880"/>
          </a:xfrm>
        </p:spPr>
        <p:txBody>
          <a:bodyPr rtlCol="0">
            <a:normAutofit/>
          </a:bodyPr>
          <a:lstStyle/>
          <a:p>
            <a:pPr algn="just">
              <a:spcBef>
                <a:spcPct val="0"/>
              </a:spcBef>
              <a:spcAft>
                <a:spcPct val="0"/>
              </a:spcAft>
              <a:buNone/>
            </a:pPr>
            <a:r>
              <a:rPr lang="ru-RU" altLang="ru-RU" b="1" i="1" dirty="0">
                <a:solidFill>
                  <a:srgbClr val="0070C0"/>
                </a:solidFill>
                <a:latin typeface="Times New Roman" panose="02020603050405020304" pitchFamily="18" charset="0"/>
              </a:rPr>
              <a:t>Федеральный закон от 05.12.2022 N 491-ФЗ</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marL="0" indent="447675" algn="just">
              <a:spcBef>
                <a:spcPct val="0"/>
              </a:spcBef>
              <a:spcAft>
                <a:spcPct val="0"/>
              </a:spcAft>
              <a:buNone/>
            </a:pPr>
            <a:r>
              <a:rPr lang="ru-RU" altLang="ru-RU" sz="2800" b="1" i="1" dirty="0" smtClean="0">
                <a:solidFill>
                  <a:schemeClr val="tx2">
                    <a:lumMod val="95000"/>
                    <a:lumOff val="5000"/>
                  </a:schemeClr>
                </a:solidFill>
                <a:latin typeface="Times New Roman" panose="02020603050405020304" pitchFamily="18" charset="0"/>
              </a:rPr>
              <a:t>Ст. 262 ТК РФ дополнена: </a:t>
            </a:r>
            <a:r>
              <a:rPr lang="ru-RU" altLang="ru-RU" sz="2800" b="1" i="1" dirty="0">
                <a:solidFill>
                  <a:schemeClr val="tx2">
                    <a:lumMod val="95000"/>
                    <a:lumOff val="5000"/>
                  </a:schemeClr>
                </a:solidFill>
                <a:latin typeface="Times New Roman" panose="02020603050405020304" pitchFamily="18" charset="0"/>
              </a:rPr>
              <a:t> </a:t>
            </a:r>
          </a:p>
          <a:p>
            <a:pPr marL="0" indent="447675" algn="just">
              <a:spcBef>
                <a:spcPct val="0"/>
              </a:spcBef>
              <a:spcAft>
                <a:spcPct val="0"/>
              </a:spcAft>
              <a:buNone/>
            </a:pPr>
            <a:endParaRPr lang="ru-RU" altLang="ru-RU" sz="2800" b="1" i="1" dirty="0" smtClean="0">
              <a:solidFill>
                <a:schemeClr val="tx2">
                  <a:lumMod val="95000"/>
                  <a:lumOff val="5000"/>
                </a:schemeClr>
              </a:solidFill>
              <a:latin typeface="Times New Roman" panose="02020603050405020304" pitchFamily="18" charset="0"/>
            </a:endParaRPr>
          </a:p>
          <a:p>
            <a:pPr marL="0" indent="447675" algn="just">
              <a:spcBef>
                <a:spcPct val="0"/>
              </a:spcBef>
              <a:spcAft>
                <a:spcPct val="0"/>
              </a:spcAft>
              <a:buNone/>
            </a:pPr>
            <a:r>
              <a:rPr lang="ru-RU" altLang="ru-RU" sz="2800" b="1" i="1" dirty="0" smtClean="0">
                <a:solidFill>
                  <a:schemeClr val="tx2">
                    <a:lumMod val="95000"/>
                    <a:lumOff val="5000"/>
                  </a:schemeClr>
                </a:solidFill>
                <a:latin typeface="Times New Roman" panose="02020603050405020304" pitchFamily="18" charset="0"/>
              </a:rPr>
              <a:t>Однократно </a:t>
            </a:r>
            <a:r>
              <a:rPr lang="ru-RU" altLang="ru-RU" sz="2800" b="1" i="1" dirty="0">
                <a:solidFill>
                  <a:schemeClr val="tx2">
                    <a:lumMod val="95000"/>
                    <a:lumOff val="5000"/>
                  </a:schemeClr>
                </a:solidFill>
                <a:latin typeface="Times New Roman" panose="02020603050405020304" pitchFamily="18" charset="0"/>
              </a:rPr>
              <a:t>в течение календарного года допускается использование до </a:t>
            </a:r>
            <a:r>
              <a:rPr lang="ru-RU" altLang="ru-RU" sz="2800" b="1" i="1" dirty="0" smtClean="0">
                <a:solidFill>
                  <a:schemeClr val="tx2">
                    <a:lumMod val="95000"/>
                    <a:lumOff val="5000"/>
                  </a:schemeClr>
                </a:solidFill>
                <a:latin typeface="Times New Roman" panose="02020603050405020304" pitchFamily="18" charset="0"/>
              </a:rPr>
              <a:t>24 дополнительных </a:t>
            </a:r>
            <a:r>
              <a:rPr lang="ru-RU" altLang="ru-RU" sz="2800" b="1" i="1" dirty="0">
                <a:solidFill>
                  <a:schemeClr val="tx2">
                    <a:lumMod val="95000"/>
                    <a:lumOff val="5000"/>
                  </a:schemeClr>
                </a:solidFill>
                <a:latin typeface="Times New Roman" panose="02020603050405020304" pitchFamily="18" charset="0"/>
              </a:rPr>
              <a:t>оплачиваемых выходных дней подряд в пределах общего количества неиспользованных дополнительных оплачиваемых выходных дней, право на получение которых имеет один из родителей (опекун, попечитель) в данном календарном году. График предоставления указанных дней в случае использования более четырех дополнительных оплачиваемых дней подряд согласовывается работником с работодателем. </a:t>
            </a:r>
          </a:p>
        </p:txBody>
      </p:sp>
    </p:spTree>
    <p:extLst>
      <p:ext uri="{BB962C8B-B14F-4D97-AF65-F5344CB8AC3E}">
        <p14:creationId xmlns:p14="http://schemas.microsoft.com/office/powerpoint/2010/main" val="2437668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11934" y="2173986"/>
            <a:ext cx="8046720" cy="1557338"/>
          </a:xfrm>
        </p:spPr>
        <p:txBody>
          <a:bodyPr rtlCol="0">
            <a:normAutofit/>
          </a:bodyPr>
          <a:lstStyle/>
          <a:p>
            <a:pPr algn="ctr"/>
            <a:r>
              <a:rPr lang="ru-RU" sz="4800" b="1" dirty="0" smtClean="0">
                <a:solidFill>
                  <a:schemeClr val="tx2">
                    <a:lumMod val="95000"/>
                    <a:lumOff val="5000"/>
                  </a:schemeClr>
                </a:solidFill>
              </a:rPr>
              <a:t>Коллективный </a:t>
            </a:r>
            <a:r>
              <a:rPr lang="ru-RU" sz="4800" b="1" dirty="0">
                <a:solidFill>
                  <a:schemeClr val="tx2">
                    <a:lumMod val="95000"/>
                    <a:lumOff val="5000"/>
                  </a:schemeClr>
                </a:solidFill>
              </a:rPr>
              <a:t>договор</a:t>
            </a:r>
          </a:p>
        </p:txBody>
      </p:sp>
    </p:spTree>
    <p:extLst>
      <p:ext uri="{BB962C8B-B14F-4D97-AF65-F5344CB8AC3E}">
        <p14:creationId xmlns:p14="http://schemas.microsoft.com/office/powerpoint/2010/main" val="5695976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228600" y="1773936"/>
            <a:ext cx="11850624" cy="4754880"/>
          </a:xfrm>
        </p:spPr>
        <p:txBody>
          <a:bodyPr rtlCol="0">
            <a:normAutofit/>
          </a:bodyPr>
          <a:lstStyle/>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rgbClr val="0070C0"/>
                </a:solidFill>
                <a:latin typeface="Times New Roman" panose="02020603050405020304" pitchFamily="18" charset="0"/>
              </a:rPr>
              <a:t>Приказ </a:t>
            </a:r>
            <a:r>
              <a:rPr lang="ru-RU" altLang="ru-RU" b="1" i="1" dirty="0" err="1">
                <a:solidFill>
                  <a:srgbClr val="0070C0"/>
                </a:solidFill>
                <a:latin typeface="Times New Roman" panose="02020603050405020304" pitchFamily="18" charset="0"/>
              </a:rPr>
              <a:t>Роструда</a:t>
            </a:r>
            <a:r>
              <a:rPr lang="ru-RU" altLang="ru-RU" b="1" i="1" dirty="0">
                <a:solidFill>
                  <a:srgbClr val="0070C0"/>
                </a:solidFill>
                <a:latin typeface="Times New Roman" panose="02020603050405020304" pitchFamily="18" charset="0"/>
              </a:rPr>
              <a:t> от 21.08.2023 N 180</a:t>
            </a:r>
          </a:p>
          <a:p>
            <a:pPr algn="just">
              <a:spcBef>
                <a:spcPct val="0"/>
              </a:spcBef>
              <a:spcAft>
                <a:spcPct val="0"/>
              </a:spcAft>
              <a:buNone/>
            </a:pPr>
            <a:endParaRPr lang="ru-RU" altLang="ru-RU" b="1" i="1" dirty="0" smtClean="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err="1" smtClean="0">
                <a:solidFill>
                  <a:schemeClr val="tx2">
                    <a:lumMod val="95000"/>
                    <a:lumOff val="5000"/>
                  </a:schemeClr>
                </a:solidFill>
                <a:latin typeface="Times New Roman" panose="02020603050405020304" pitchFamily="18" charset="0"/>
              </a:rPr>
              <a:t>Роструд</a:t>
            </a:r>
            <a:r>
              <a:rPr lang="ru-RU" altLang="ru-RU" b="1" i="1" dirty="0" smtClean="0">
                <a:solidFill>
                  <a:schemeClr val="tx2">
                    <a:lumMod val="95000"/>
                    <a:lumOff val="5000"/>
                  </a:schemeClr>
                </a:solidFill>
                <a:latin typeface="Times New Roman" panose="02020603050405020304" pitchFamily="18" charset="0"/>
              </a:rPr>
              <a:t> </a:t>
            </a:r>
            <a:r>
              <a:rPr lang="ru-RU" altLang="ru-RU" b="1" i="1" dirty="0">
                <a:solidFill>
                  <a:schemeClr val="tx2">
                    <a:lumMod val="95000"/>
                    <a:lumOff val="5000"/>
                  </a:schemeClr>
                </a:solidFill>
                <a:latin typeface="Times New Roman" panose="02020603050405020304" pitchFamily="18" charset="0"/>
              </a:rPr>
              <a:t>актуализировал чек-листы для проверок </a:t>
            </a:r>
            <a:r>
              <a:rPr lang="ru-RU" altLang="ru-RU" b="1" i="1" dirty="0" smtClean="0">
                <a:solidFill>
                  <a:schemeClr val="tx2">
                    <a:lumMod val="95000"/>
                    <a:lumOff val="5000"/>
                  </a:schemeClr>
                </a:solidFill>
                <a:latin typeface="Times New Roman" panose="02020603050405020304" pitchFamily="18" charset="0"/>
              </a:rPr>
              <a:t>работодателей. </a:t>
            </a: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Поправки вступили </a:t>
            </a:r>
            <a:r>
              <a:rPr lang="ru-RU" altLang="ru-RU" b="1" i="1" dirty="0">
                <a:solidFill>
                  <a:schemeClr val="tx2">
                    <a:lumMod val="95000"/>
                    <a:lumOff val="5000"/>
                  </a:schemeClr>
                </a:solidFill>
                <a:latin typeface="Times New Roman" panose="02020603050405020304" pitchFamily="18" charset="0"/>
              </a:rPr>
              <a:t>в силу 4 ноября. </a:t>
            </a:r>
            <a:endParaRPr lang="ru-RU" altLang="ru-RU" b="1" i="1" dirty="0" smtClean="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endParaRPr lang="ru-RU" altLang="ru-RU" b="1" i="1" dirty="0" smtClean="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Обновили </a:t>
            </a:r>
            <a:r>
              <a:rPr lang="ru-RU" altLang="ru-RU" b="1" i="1" dirty="0">
                <a:solidFill>
                  <a:schemeClr val="tx2">
                    <a:lumMod val="95000"/>
                    <a:lumOff val="5000"/>
                  </a:schemeClr>
                </a:solidFill>
                <a:latin typeface="Times New Roman" panose="02020603050405020304" pitchFamily="18" charset="0"/>
              </a:rPr>
              <a:t>контрольные вопросы о труде несовершеннолетних, так как </a:t>
            </a:r>
            <a:r>
              <a:rPr lang="ru-RU" altLang="ru-RU" b="1" i="1" dirty="0" smtClean="0">
                <a:solidFill>
                  <a:schemeClr val="tx2">
                    <a:lumMod val="95000"/>
                    <a:lumOff val="5000"/>
                  </a:schemeClr>
                </a:solidFill>
                <a:latin typeface="Times New Roman" panose="02020603050405020304" pitchFamily="18" charset="0"/>
              </a:rPr>
              <a:t>требования </a:t>
            </a:r>
            <a:r>
              <a:rPr lang="ru-RU" altLang="ru-RU" b="1" i="1" dirty="0">
                <a:solidFill>
                  <a:schemeClr val="tx2">
                    <a:lumMod val="95000"/>
                    <a:lumOff val="5000"/>
                  </a:schemeClr>
                </a:solidFill>
                <a:latin typeface="Times New Roman" panose="02020603050405020304" pitchFamily="18" charset="0"/>
              </a:rPr>
              <a:t>к их приему на работу смягчили</a:t>
            </a:r>
            <a:r>
              <a:rPr lang="ru-RU" altLang="ru-RU" b="1" i="1" dirty="0" smtClean="0">
                <a:solidFill>
                  <a:schemeClr val="tx2">
                    <a:lumMod val="95000"/>
                    <a:lumOff val="5000"/>
                  </a:schemeClr>
                </a:solidFill>
                <a:latin typeface="Times New Roman" panose="02020603050405020304" pitchFamily="18" charset="0"/>
              </a:rPr>
              <a:t>.</a:t>
            </a: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Скорректировали вопросы </a:t>
            </a:r>
            <a:r>
              <a:rPr lang="ru-RU" altLang="ru-RU" b="1" i="1" dirty="0">
                <a:solidFill>
                  <a:schemeClr val="tx2">
                    <a:lumMod val="95000"/>
                    <a:lumOff val="5000"/>
                  </a:schemeClr>
                </a:solidFill>
                <a:latin typeface="Times New Roman" panose="02020603050405020304" pitchFamily="18" charset="0"/>
              </a:rPr>
              <a:t>о выдаче СИЗ и смывающих средств, поскольку с сентября заработал новый порядок и типовые нормы</a:t>
            </a:r>
            <a:r>
              <a:rPr lang="ru-RU" altLang="ru-RU" b="1" i="1" dirty="0" smtClean="0">
                <a:solidFill>
                  <a:schemeClr val="tx2">
                    <a:lumMod val="95000"/>
                    <a:lumOff val="5000"/>
                  </a:schemeClr>
                </a:solidFill>
                <a:latin typeface="Times New Roman" panose="02020603050405020304" pitchFamily="18" charset="0"/>
              </a:rPr>
              <a:t>.</a:t>
            </a: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Актуализировали </a:t>
            </a:r>
            <a:r>
              <a:rPr lang="ru-RU" altLang="ru-RU" b="1" i="1" dirty="0">
                <a:solidFill>
                  <a:schemeClr val="tx2">
                    <a:lumMod val="95000"/>
                    <a:lumOff val="5000"/>
                  </a:schemeClr>
                </a:solidFill>
                <a:latin typeface="Times New Roman" panose="02020603050405020304" pitchFamily="18" charset="0"/>
              </a:rPr>
              <a:t>контрольные вопросы о работе женщин и лиц с семейными обязанностями, об организации обучения по охране </a:t>
            </a:r>
            <a:r>
              <a:rPr lang="ru-RU" altLang="ru-RU" b="1" i="1" dirty="0" smtClean="0">
                <a:solidFill>
                  <a:schemeClr val="tx2">
                    <a:lumMod val="95000"/>
                    <a:lumOff val="5000"/>
                  </a:schemeClr>
                </a:solidFill>
                <a:latin typeface="Times New Roman" panose="02020603050405020304" pitchFamily="18" charset="0"/>
              </a:rPr>
              <a:t>труда.</a:t>
            </a:r>
            <a:endParaRPr lang="ru-RU" altLang="ru-RU"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532760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145915" y="1556426"/>
            <a:ext cx="11814437" cy="5027254"/>
          </a:xfrm>
        </p:spPr>
        <p:txBody>
          <a:bodyPr rtlCol="0">
            <a:normAutofit fontScale="92500" lnSpcReduction="10000"/>
          </a:bodyPr>
          <a:lstStyle/>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Грипп, ОРВИ и </a:t>
            </a:r>
            <a:r>
              <a:rPr lang="ru-RU" altLang="ru-RU" b="1" i="1" dirty="0" err="1">
                <a:solidFill>
                  <a:schemeClr val="tx2">
                    <a:lumMod val="95000"/>
                    <a:lumOff val="5000"/>
                  </a:schemeClr>
                </a:solidFill>
                <a:latin typeface="Times New Roman" panose="02020603050405020304" pitchFamily="18" charset="0"/>
              </a:rPr>
              <a:t>коронавирус</a:t>
            </a:r>
            <a:r>
              <a:rPr lang="ru-RU" altLang="ru-RU" b="1" i="1" dirty="0">
                <a:solidFill>
                  <a:schemeClr val="tx2">
                    <a:lumMod val="95000"/>
                    <a:lumOff val="5000"/>
                  </a:schemeClr>
                </a:solidFill>
                <a:latin typeface="Times New Roman" panose="02020603050405020304" pitchFamily="18" charset="0"/>
              </a:rPr>
              <a:t>: </a:t>
            </a:r>
            <a:r>
              <a:rPr lang="ru-RU" altLang="ru-RU" b="1" i="1" dirty="0" smtClean="0">
                <a:solidFill>
                  <a:schemeClr val="tx2">
                    <a:lumMod val="95000"/>
                    <a:lumOff val="5000"/>
                  </a:schemeClr>
                </a:solidFill>
                <a:latin typeface="Times New Roman" panose="02020603050405020304" pitchFamily="18" charset="0"/>
              </a:rPr>
              <a:t>рекомендации </a:t>
            </a:r>
            <a:r>
              <a:rPr lang="ru-RU" altLang="ru-RU" b="1" i="1" dirty="0">
                <a:solidFill>
                  <a:schemeClr val="tx2">
                    <a:lumMod val="95000"/>
                    <a:lumOff val="5000"/>
                  </a:schemeClr>
                </a:solidFill>
                <a:latin typeface="Times New Roman" panose="02020603050405020304" pitchFamily="18" charset="0"/>
              </a:rPr>
              <a:t>к предстоящему сезону</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В 2023 - 2024 годах работодателям советуют организовать иммунизацию сотрудников против гриппа. Не стоит допускать переохлаждения работников, которые выполняют обязанности зимой на открытом воздухе. Нужно предоставить им помещения для обогрева и приема пищи.</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В период подъема заболеваемости рекомендуют:</a:t>
            </a:r>
          </a:p>
          <a:p>
            <a:pPr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 </a:t>
            </a:r>
            <a:r>
              <a:rPr lang="ru-RU" altLang="ru-RU" b="1" i="1" dirty="0">
                <a:solidFill>
                  <a:schemeClr val="tx2">
                    <a:lumMod val="95000"/>
                    <a:lumOff val="5000"/>
                  </a:schemeClr>
                </a:solidFill>
                <a:latin typeface="Times New Roman" panose="02020603050405020304" pitchFamily="18" charset="0"/>
              </a:rPr>
              <a:t>измерять температуру тела сотрудников до работы и в течение дня, если нужно;</a:t>
            </a:r>
          </a:p>
          <a:p>
            <a:pPr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 </a:t>
            </a:r>
            <a:r>
              <a:rPr lang="ru-RU" altLang="ru-RU" b="1" i="1" dirty="0">
                <a:solidFill>
                  <a:schemeClr val="tx2">
                    <a:lumMod val="95000"/>
                    <a:lumOff val="5000"/>
                  </a:schemeClr>
                </a:solidFill>
                <a:latin typeface="Times New Roman" panose="02020603050405020304" pitchFamily="18" charset="0"/>
              </a:rPr>
              <a:t>отстранять от работы лиц с повышенной температурой или признаками инфекции;</a:t>
            </a:r>
          </a:p>
          <a:p>
            <a:pPr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 </a:t>
            </a:r>
            <a:r>
              <a:rPr lang="ru-RU" altLang="ru-RU" b="1" i="1" dirty="0">
                <a:solidFill>
                  <a:schemeClr val="tx2">
                    <a:lumMod val="95000"/>
                    <a:lumOff val="5000"/>
                  </a:schemeClr>
                </a:solidFill>
                <a:latin typeface="Times New Roman" panose="02020603050405020304" pitchFamily="18" charset="0"/>
              </a:rPr>
              <a:t>обеспечить тех, кто работает с населением, масками, респираторами, при необходимости - перчатками, антисептиками;</a:t>
            </a:r>
          </a:p>
          <a:p>
            <a:pPr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 </a:t>
            </a:r>
            <a:r>
              <a:rPr lang="ru-RU" altLang="ru-RU" b="1" i="1" dirty="0">
                <a:solidFill>
                  <a:schemeClr val="tx2">
                    <a:lumMod val="95000"/>
                    <a:lumOff val="5000"/>
                  </a:schemeClr>
                </a:solidFill>
                <a:latin typeface="Times New Roman" panose="02020603050405020304" pitchFamily="18" charset="0"/>
              </a:rPr>
              <a:t>проводить дезинфекцию в общественных местах и транспорте по вирусному режиму.</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Документ </a:t>
            </a:r>
            <a:r>
              <a:rPr lang="ru-RU" altLang="ru-RU" b="1" i="1" dirty="0" smtClean="0">
                <a:solidFill>
                  <a:schemeClr val="tx2">
                    <a:lumMod val="95000"/>
                    <a:lumOff val="5000"/>
                  </a:schemeClr>
                </a:solidFill>
                <a:latin typeface="Times New Roman" panose="02020603050405020304" pitchFamily="18" charset="0"/>
              </a:rPr>
              <a:t>вступил </a:t>
            </a:r>
            <a:r>
              <a:rPr lang="ru-RU" altLang="ru-RU" b="1" i="1" dirty="0">
                <a:solidFill>
                  <a:schemeClr val="tx2">
                    <a:lumMod val="95000"/>
                    <a:lumOff val="5000"/>
                  </a:schemeClr>
                </a:solidFill>
                <a:latin typeface="Times New Roman" panose="02020603050405020304" pitchFamily="18" charset="0"/>
              </a:rPr>
              <a:t>в силу 7 августа.</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smtClean="0">
                <a:solidFill>
                  <a:srgbClr val="0070C0"/>
                </a:solidFill>
                <a:latin typeface="Times New Roman" panose="02020603050405020304" pitchFamily="18" charset="0"/>
              </a:rPr>
              <a:t>Постановление </a:t>
            </a:r>
            <a:r>
              <a:rPr lang="ru-RU" altLang="ru-RU" b="1" i="1" dirty="0">
                <a:solidFill>
                  <a:srgbClr val="0070C0"/>
                </a:solidFill>
                <a:latin typeface="Times New Roman" panose="02020603050405020304" pitchFamily="18" charset="0"/>
              </a:rPr>
              <a:t>Главного государственного санитарного врача РФ от 21.06.2023 N 9</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3855873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145915" y="1556426"/>
            <a:ext cx="11814437" cy="5200990"/>
          </a:xfrm>
        </p:spPr>
        <p:txBody>
          <a:bodyPr rtlCol="0">
            <a:normAutofit fontScale="92500" lnSpcReduction="20000"/>
          </a:bodyPr>
          <a:lstStyle/>
          <a:p>
            <a:pPr algn="just">
              <a:spcBef>
                <a:spcPct val="0"/>
              </a:spcBef>
              <a:spcAft>
                <a:spcPct val="0"/>
              </a:spcAft>
              <a:buNone/>
            </a:pPr>
            <a:r>
              <a:rPr lang="ru-RU" altLang="ru-RU" b="1" i="1" dirty="0">
                <a:solidFill>
                  <a:srgbClr val="0070C0"/>
                </a:solidFill>
                <a:latin typeface="Times New Roman" panose="02020603050405020304" pitchFamily="18" charset="0"/>
              </a:rPr>
              <a:t>Федеральный закон от 31.07.2023 N </a:t>
            </a:r>
            <a:r>
              <a:rPr lang="ru-RU" altLang="ru-RU" b="1" i="1" dirty="0" smtClean="0">
                <a:solidFill>
                  <a:srgbClr val="0070C0"/>
                </a:solidFill>
                <a:latin typeface="Times New Roman" panose="02020603050405020304" pitchFamily="18" charset="0"/>
              </a:rPr>
              <a:t>404-ФЗ</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Штрафы </a:t>
            </a:r>
            <a:r>
              <a:rPr lang="ru-RU" altLang="ru-RU" b="1" i="1" dirty="0">
                <a:solidFill>
                  <a:schemeClr val="tx2">
                    <a:lumMod val="95000"/>
                    <a:lumOff val="5000"/>
                  </a:schemeClr>
                </a:solidFill>
                <a:latin typeface="Times New Roman" panose="02020603050405020304" pitchFamily="18" charset="0"/>
              </a:rPr>
              <a:t>за нарушения в сфере воинского учета вырастут с 1 октября 2023 </a:t>
            </a:r>
            <a:r>
              <a:rPr lang="ru-RU" altLang="ru-RU" b="1" i="1" dirty="0" smtClean="0">
                <a:solidFill>
                  <a:schemeClr val="tx2">
                    <a:lumMod val="95000"/>
                    <a:lumOff val="5000"/>
                  </a:schemeClr>
                </a:solidFill>
                <a:latin typeface="Times New Roman" panose="02020603050405020304" pitchFamily="18" charset="0"/>
              </a:rPr>
              <a:t>года</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Ужесточили наказание для тех, кто не выполняет обязанности по воинскому учету. В частности, если не оповестить гражданина о вызове в военкомат или не обеспечить явку по повестке, должностные лица заплатят от 40 тыс. до 50 тыс. руб</a:t>
            </a:r>
            <a:r>
              <a:rPr lang="ru-RU" altLang="ru-RU" b="1" i="1">
                <a:solidFill>
                  <a:schemeClr val="tx2">
                    <a:lumMod val="95000"/>
                    <a:lumOff val="5000"/>
                  </a:schemeClr>
                </a:solidFill>
                <a:latin typeface="Times New Roman" panose="02020603050405020304" pitchFamily="18" charset="0"/>
              </a:rPr>
              <a:t>., </a:t>
            </a:r>
            <a:r>
              <a:rPr lang="ru-RU" altLang="ru-RU" b="1" i="1" smtClean="0">
                <a:solidFill>
                  <a:schemeClr val="tx2">
                    <a:lumMod val="95000"/>
                    <a:lumOff val="5000"/>
                  </a:schemeClr>
                </a:solidFill>
                <a:latin typeface="Times New Roman" panose="02020603050405020304" pitchFamily="18" charset="0"/>
              </a:rPr>
              <a:t>юр.лицо </a:t>
            </a:r>
            <a:r>
              <a:rPr lang="ru-RU" altLang="ru-RU" b="1" i="1" dirty="0">
                <a:solidFill>
                  <a:schemeClr val="tx2">
                    <a:lumMod val="95000"/>
                    <a:lumOff val="5000"/>
                  </a:schemeClr>
                </a:solidFill>
                <a:latin typeface="Times New Roman" panose="02020603050405020304" pitchFamily="18" charset="0"/>
              </a:rPr>
              <a:t>- от 350 тыс. до 400 тыс. руб. Сейчас за это наказывают только должностных лиц на сумму от 1 тыс. до 3 тыс. руб.</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Аналогичная ответственность ждет тех, кто не представляет в военкомат списки для первоначальной постановки на воинский. Сейчас и за это нарушение штрафуют только должностных лиц.</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Введут ряд новых санкций. Так, от 40 тыс. до 50 тыс. руб. заплатят должностные лица, которые не вовремя представили или не направили вовсе сведения для воинского учета.</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Ужесточили наказание и для физлиц. Например, штраф за неявку по повестке без уважительной причины составит от 10 тыс. до 30 тыс. руб. Сейчас нарушитель платит максимум 3 тыс. руб</a:t>
            </a:r>
            <a:r>
              <a:rPr lang="ru-RU" altLang="ru-RU" b="1" i="1" dirty="0" smtClean="0">
                <a:solidFill>
                  <a:schemeClr val="tx2">
                    <a:lumMod val="95000"/>
                    <a:lumOff val="5000"/>
                  </a:schemeClr>
                </a:solidFill>
                <a:latin typeface="Times New Roman" panose="02020603050405020304" pitchFamily="18" charset="0"/>
              </a:rPr>
              <a:t>.</a:t>
            </a:r>
            <a:endParaRPr lang="ru-RU" altLang="ru-RU"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1376504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145915" y="1556426"/>
            <a:ext cx="11814437" cy="5200990"/>
          </a:xfrm>
        </p:spPr>
        <p:txBody>
          <a:bodyPr rtlCol="0">
            <a:normAutofit fontScale="92500" lnSpcReduction="10000"/>
          </a:bodyPr>
          <a:lstStyle/>
          <a:p>
            <a:pPr algn="just">
              <a:spcBef>
                <a:spcPct val="0"/>
              </a:spcBef>
              <a:spcAft>
                <a:spcPct val="0"/>
              </a:spcAft>
              <a:buNone/>
            </a:pPr>
            <a:r>
              <a:rPr lang="ru-RU" altLang="ru-RU" b="1" i="1" dirty="0">
                <a:solidFill>
                  <a:srgbClr val="0070C0"/>
                </a:solidFill>
                <a:latin typeface="Times New Roman" panose="02020603050405020304" pitchFamily="18" charset="0"/>
              </a:rPr>
              <a:t>Постановление Правительства РФ от 25.07.2023 N </a:t>
            </a:r>
            <a:r>
              <a:rPr lang="ru-RU" altLang="ru-RU" b="1" i="1" dirty="0" smtClean="0">
                <a:solidFill>
                  <a:srgbClr val="0070C0"/>
                </a:solidFill>
                <a:latin typeface="Times New Roman" panose="02020603050405020304" pitchFamily="18" charset="0"/>
              </a:rPr>
              <a:t>1211</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Правительство утвердило поправки к правилам воинского учета</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5 августа вступают в силу изменения положения о воинском учете. Их внесли в связи с поправками к Закону о воинской обязанности и военной службе.</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Скорректировали форму, по которой работодатели сообщают в военкомат о приеме и увольнении сотрудников. В ней не придется указывать код военно-учетной специальности, но нужно указать серию и номер паспорта, СНИЛС и дату рождения (а не год, как сейчас).</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Граждан смогут ставить на воинский учет и снимать с него без их личной явки. Это сделают на основании сведений из </a:t>
            </a:r>
            <a:r>
              <a:rPr lang="ru-RU" altLang="ru-RU" b="1" i="1" dirty="0" err="1">
                <a:solidFill>
                  <a:schemeClr val="tx2">
                    <a:lumMod val="95000"/>
                    <a:lumOff val="5000"/>
                  </a:schemeClr>
                </a:solidFill>
                <a:latin typeface="Times New Roman" panose="02020603050405020304" pitchFamily="18" charset="0"/>
              </a:rPr>
              <a:t>информресурсов</a:t>
            </a:r>
            <a:r>
              <a:rPr lang="ru-RU" altLang="ru-RU" b="1" i="1" dirty="0">
                <a:solidFill>
                  <a:schemeClr val="tx2">
                    <a:lumMod val="95000"/>
                    <a:lumOff val="5000"/>
                  </a:schemeClr>
                </a:solidFill>
                <a:latin typeface="Times New Roman" panose="02020603050405020304" pitchFamily="18" charset="0"/>
              </a:rPr>
              <a:t>. Уведомление придет в личный кабинет на </a:t>
            </a:r>
            <a:r>
              <a:rPr lang="ru-RU" altLang="ru-RU" b="1" i="1" dirty="0" err="1">
                <a:solidFill>
                  <a:schemeClr val="tx2">
                    <a:lumMod val="95000"/>
                    <a:lumOff val="5000"/>
                  </a:schemeClr>
                </a:solidFill>
                <a:latin typeface="Times New Roman" panose="02020603050405020304" pitchFamily="18" charset="0"/>
              </a:rPr>
              <a:t>Госуслугах</a:t>
            </a:r>
            <a:r>
              <a:rPr lang="ru-RU" altLang="ru-RU" b="1" i="1" dirty="0">
                <a:solidFill>
                  <a:schemeClr val="tx2">
                    <a:lumMod val="95000"/>
                    <a:lumOff val="5000"/>
                  </a:schemeClr>
                </a:solidFill>
                <a:latin typeface="Times New Roman" panose="02020603050405020304" pitchFamily="18" charset="0"/>
              </a:rPr>
              <a:t>. Гражданину, которого поставили на учет без личной явки, могут прислать повестку для сверки сведений, получения документов воинского учета и др. Работодателю надо вручить ее не позднее чем за 3 дня до назначенного срока явки в комиссариат.</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1318860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145915" y="1556426"/>
            <a:ext cx="11814437" cy="5200990"/>
          </a:xfrm>
        </p:spPr>
        <p:txBody>
          <a:bodyPr rtlCol="0">
            <a:normAutofit/>
          </a:bodyPr>
          <a:lstStyle/>
          <a:p>
            <a:pPr algn="just">
              <a:spcBef>
                <a:spcPct val="0"/>
              </a:spcBef>
              <a:spcAft>
                <a:spcPct val="0"/>
              </a:spcAft>
              <a:buNone/>
            </a:pPr>
            <a:r>
              <a:rPr lang="ru-RU" altLang="ru-RU" b="1" i="1" dirty="0" err="1" smtClean="0">
                <a:solidFill>
                  <a:srgbClr val="0070C0"/>
                </a:solidFill>
                <a:latin typeface="Times New Roman" panose="02020603050405020304" pitchFamily="18" charset="0"/>
              </a:rPr>
              <a:t>Роструда</a:t>
            </a:r>
            <a:r>
              <a:rPr lang="ru-RU" altLang="ru-RU" b="1" i="1" dirty="0" smtClean="0">
                <a:solidFill>
                  <a:srgbClr val="0070C0"/>
                </a:solidFill>
                <a:latin typeface="Times New Roman" panose="02020603050405020304" pitchFamily="18" charset="0"/>
              </a:rPr>
              <a:t> </a:t>
            </a:r>
            <a:r>
              <a:rPr lang="ru-RU" altLang="ru-RU" b="1" i="1" dirty="0">
                <a:solidFill>
                  <a:srgbClr val="0070C0"/>
                </a:solidFill>
                <a:latin typeface="Times New Roman" panose="02020603050405020304" pitchFamily="18" charset="0"/>
              </a:rPr>
              <a:t>от 28.09.2023 "Отслеживать и оплачивать штрафы теперь можно через "</a:t>
            </a:r>
            <a:r>
              <a:rPr lang="ru-RU" altLang="ru-RU" b="1" i="1" dirty="0" err="1">
                <a:solidFill>
                  <a:srgbClr val="0070C0"/>
                </a:solidFill>
                <a:latin typeface="Times New Roman" panose="02020603050405020304" pitchFamily="18" charset="0"/>
              </a:rPr>
              <a:t>Онлайнинспекция.рф</a:t>
            </a:r>
            <a:r>
              <a:rPr lang="ru-RU" altLang="ru-RU" b="1" i="1" dirty="0">
                <a:solidFill>
                  <a:srgbClr val="0070C0"/>
                </a:solidFill>
                <a:latin typeface="Times New Roman" panose="02020603050405020304" pitchFamily="18" charset="0"/>
              </a:rPr>
              <a:t>""</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Работодатели теперь могут отслеживать и оплачивать штрафы от инспекции труда через портал "</a:t>
            </a:r>
            <a:r>
              <a:rPr lang="ru-RU" altLang="ru-RU" b="1" i="1" dirty="0" err="1">
                <a:solidFill>
                  <a:schemeClr val="tx2">
                    <a:lumMod val="95000"/>
                    <a:lumOff val="5000"/>
                  </a:schemeClr>
                </a:solidFill>
                <a:latin typeface="Times New Roman" panose="02020603050405020304" pitchFamily="18" charset="0"/>
              </a:rPr>
              <a:t>Онлайнинспекция.рф</a:t>
            </a:r>
            <a:r>
              <a:rPr lang="ru-RU" altLang="ru-RU" b="1" i="1" dirty="0">
                <a:solidFill>
                  <a:schemeClr val="tx2">
                    <a:lumMod val="95000"/>
                    <a:lumOff val="5000"/>
                  </a:schemeClr>
                </a:solidFill>
                <a:latin typeface="Times New Roman" panose="02020603050405020304" pitchFamily="18" charset="0"/>
              </a:rPr>
              <a:t>"</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Сообщается, что сервис доступен работодателям (юридическим лицам) в личном кабинете в разделе "Мои штрафы".</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Если инспекция наложит на работодателя штраф, информация о нем появится в личном кабинете и на электронную почту пользователя поступит соответствующее уведомление.</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Штраф можно оплатить онлайн, а также лично через банк, распечатав из личного кабинета квитанцию с реквизитами.</a:t>
            </a:r>
          </a:p>
        </p:txBody>
      </p:sp>
    </p:spTree>
    <p:extLst>
      <p:ext uri="{BB962C8B-B14F-4D97-AF65-F5344CB8AC3E}">
        <p14:creationId xmlns:p14="http://schemas.microsoft.com/office/powerpoint/2010/main" val="45736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228600" y="1468877"/>
            <a:ext cx="11850624" cy="5291846"/>
          </a:xfrm>
        </p:spPr>
        <p:txBody>
          <a:bodyPr rtlCol="0">
            <a:normAutofit fontScale="92500"/>
          </a:bodyPr>
          <a:lstStyle/>
          <a:p>
            <a:pPr algn="just">
              <a:spcBef>
                <a:spcPct val="0"/>
              </a:spcBef>
              <a:spcAft>
                <a:spcPct val="0"/>
              </a:spcAft>
              <a:buNone/>
            </a:pPr>
            <a:r>
              <a:rPr lang="ru-RU" altLang="ru-RU" b="1" i="1" dirty="0" err="1">
                <a:solidFill>
                  <a:schemeClr val="tx2">
                    <a:lumMod val="95000"/>
                    <a:lumOff val="5000"/>
                  </a:schemeClr>
                </a:solidFill>
                <a:latin typeface="Times New Roman" panose="02020603050405020304" pitchFamily="18" charset="0"/>
              </a:rPr>
              <a:t>Роструд</a:t>
            </a:r>
            <a:r>
              <a:rPr lang="ru-RU" altLang="ru-RU" b="1" i="1" dirty="0">
                <a:solidFill>
                  <a:schemeClr val="tx2">
                    <a:lumMod val="95000"/>
                    <a:lumOff val="5000"/>
                  </a:schemeClr>
                </a:solidFill>
                <a:latin typeface="Times New Roman" panose="02020603050405020304" pitchFamily="18" charset="0"/>
              </a:rPr>
              <a:t> запустит в этом году 3 новых онлайн-сервиса</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На портале "</a:t>
            </a:r>
            <a:r>
              <a:rPr lang="ru-RU" altLang="ru-RU" b="1" i="1" dirty="0" err="1">
                <a:solidFill>
                  <a:schemeClr val="tx2">
                    <a:lumMod val="95000"/>
                    <a:lumOff val="5000"/>
                  </a:schemeClr>
                </a:solidFill>
                <a:latin typeface="Times New Roman" panose="02020603050405020304" pitchFamily="18" charset="0"/>
              </a:rPr>
              <a:t>Онлайнинспекция.рф</a:t>
            </a:r>
            <a:r>
              <a:rPr lang="ru-RU" altLang="ru-RU" b="1" i="1" dirty="0">
                <a:solidFill>
                  <a:schemeClr val="tx2">
                    <a:lumMod val="95000"/>
                    <a:lumOff val="5000"/>
                  </a:schemeClr>
                </a:solidFill>
                <a:latin typeface="Times New Roman" panose="02020603050405020304" pitchFamily="18" charset="0"/>
              </a:rPr>
              <a:t>" скоро станут доступны сервисы, которые помогут:</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 урегулировать разногласия сотрудника и работодателя без привлечения ГИТ. Если за 10 дней проблему решить не удастся, система подскажет, как перенаправить обращение в инспекцию;</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 проинформировать персонал о гарантиях, льготах и компенсациях. Система сформирует перечень с учетом статуса сотрудника, условий работы, профессии, отрасли и др.;</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 уведомить персонал о предоставляемых средствах индивидуальной защиты. Перечень зависит от профессии, производственного загрязнения, видов работ и опасностей. Их сотрудник должен указать в системе.</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smtClean="0">
                <a:solidFill>
                  <a:srgbClr val="0070C0"/>
                </a:solidFill>
                <a:latin typeface="Times New Roman" panose="02020603050405020304" pitchFamily="18" charset="0"/>
              </a:rPr>
              <a:t>Информация </a:t>
            </a:r>
            <a:r>
              <a:rPr lang="ru-RU" altLang="ru-RU" b="1" i="1" dirty="0" err="1">
                <a:solidFill>
                  <a:srgbClr val="0070C0"/>
                </a:solidFill>
                <a:latin typeface="Times New Roman" panose="02020603050405020304" pitchFamily="18" charset="0"/>
              </a:rPr>
              <a:t>Роструда</a:t>
            </a:r>
            <a:r>
              <a:rPr lang="ru-RU" altLang="ru-RU" b="1" i="1" dirty="0">
                <a:solidFill>
                  <a:srgbClr val="0070C0"/>
                </a:solidFill>
                <a:latin typeface="Times New Roman" panose="02020603050405020304" pitchFamily="18" charset="0"/>
              </a:rPr>
              <a:t> от 20.06.2023 (https://rostrud.gov.ru/press_center/novosti/1208172/)</a:t>
            </a:r>
          </a:p>
        </p:txBody>
      </p:sp>
    </p:spTree>
    <p:extLst>
      <p:ext uri="{BB962C8B-B14F-4D97-AF65-F5344CB8AC3E}">
        <p14:creationId xmlns:p14="http://schemas.microsoft.com/office/powerpoint/2010/main" val="4038075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228600" y="1579417"/>
            <a:ext cx="11850624" cy="5209309"/>
          </a:xfrm>
        </p:spPr>
        <p:txBody>
          <a:bodyPr rtlCol="0">
            <a:normAutofit fontScale="85000" lnSpcReduction="20000"/>
          </a:bodyPr>
          <a:lstStyle/>
          <a:p>
            <a:pPr algn="just">
              <a:spcBef>
                <a:spcPct val="0"/>
              </a:spcBef>
              <a:spcAft>
                <a:spcPct val="0"/>
              </a:spcAft>
              <a:buNone/>
            </a:pPr>
            <a:r>
              <a:rPr lang="ru-RU" altLang="ru-RU" b="1" i="1" dirty="0">
                <a:solidFill>
                  <a:srgbClr val="0070C0"/>
                </a:solidFill>
                <a:latin typeface="Times New Roman" panose="02020603050405020304" pitchFamily="18" charset="0"/>
              </a:rPr>
              <a:t>Проект Федерального закона N 351406-8</a:t>
            </a:r>
          </a:p>
          <a:p>
            <a:pPr algn="just">
              <a:spcBef>
                <a:spcPct val="0"/>
              </a:spcBef>
              <a:spcAft>
                <a:spcPct val="0"/>
              </a:spcAft>
              <a:buNone/>
            </a:pPr>
            <a:endParaRPr lang="ru-RU" altLang="ru-RU" b="1" i="1" dirty="0" smtClean="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ч.4 ст.179 ТК РФ дополнить: </a:t>
            </a:r>
          </a:p>
          <a:p>
            <a:pPr marL="0" indent="265113"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предпочтение </a:t>
            </a:r>
            <a:r>
              <a:rPr lang="ru-RU" altLang="ru-RU" b="1" i="1" dirty="0">
                <a:solidFill>
                  <a:schemeClr val="tx2">
                    <a:lumMod val="95000"/>
                    <a:lumOff val="5000"/>
                  </a:schemeClr>
                </a:solidFill>
                <a:latin typeface="Times New Roman" panose="02020603050405020304" pitchFamily="18" charset="0"/>
              </a:rPr>
              <a:t>в оставлении на работе для родителя, имеющего ребенка в возрасте до восемнадцати лет, </a:t>
            </a:r>
            <a:r>
              <a:rPr lang="ru-RU" altLang="ru-RU" b="1" i="1" dirty="0" smtClean="0">
                <a:solidFill>
                  <a:schemeClr val="tx2">
                    <a:lumMod val="95000"/>
                    <a:lumOff val="5000"/>
                  </a:schemeClr>
                </a:solidFill>
                <a:latin typeface="Times New Roman" panose="02020603050405020304" pitchFamily="18" charset="0"/>
              </a:rPr>
              <a:t>а </a:t>
            </a:r>
            <a:r>
              <a:rPr lang="ru-RU" altLang="ru-RU" b="1" i="1" dirty="0">
                <a:solidFill>
                  <a:schemeClr val="tx2">
                    <a:lumMod val="95000"/>
                    <a:lumOff val="5000"/>
                  </a:schemeClr>
                </a:solidFill>
                <a:latin typeface="Times New Roman" panose="02020603050405020304" pitchFamily="18" charset="0"/>
              </a:rPr>
              <a:t>ребенка, получающего высшее образование </a:t>
            </a:r>
            <a:r>
              <a:rPr lang="ru-RU" altLang="ru-RU" b="1" i="1" dirty="0" smtClean="0">
                <a:solidFill>
                  <a:schemeClr val="tx2">
                    <a:lumMod val="95000"/>
                    <a:lumOff val="5000"/>
                  </a:schemeClr>
                </a:solidFill>
                <a:latin typeface="Times New Roman" panose="02020603050405020304" pitchFamily="18" charset="0"/>
              </a:rPr>
              <a:t>до </a:t>
            </a:r>
            <a:r>
              <a:rPr lang="ru-RU" altLang="ru-RU" b="1" i="1" dirty="0">
                <a:solidFill>
                  <a:schemeClr val="tx2">
                    <a:lumMod val="95000"/>
                    <a:lumOff val="5000"/>
                  </a:schemeClr>
                </a:solidFill>
                <a:latin typeface="Times New Roman" panose="02020603050405020304" pitchFamily="18" charset="0"/>
              </a:rPr>
              <a:t>23 лет, в случае, если другой родитель призван на военную службу по мобилизации или проходит военную службу по контракту, </a:t>
            </a:r>
            <a:r>
              <a:rPr lang="ru-RU" altLang="ru-RU" b="1" i="1" dirty="0" smtClean="0">
                <a:solidFill>
                  <a:schemeClr val="tx2">
                    <a:lumMod val="95000"/>
                    <a:lumOff val="5000"/>
                  </a:schemeClr>
                </a:solidFill>
                <a:latin typeface="Times New Roman" panose="02020603050405020304" pitchFamily="18" charset="0"/>
              </a:rPr>
              <a:t>либо </a:t>
            </a:r>
            <a:r>
              <a:rPr lang="ru-RU" altLang="ru-RU" b="1" i="1" dirty="0">
                <a:solidFill>
                  <a:schemeClr val="tx2">
                    <a:lumMod val="95000"/>
                    <a:lumOff val="5000"/>
                  </a:schemeClr>
                </a:solidFill>
                <a:latin typeface="Times New Roman" panose="02020603050405020304" pitchFamily="18" charset="0"/>
              </a:rPr>
              <a:t>заключил контракт </a:t>
            </a:r>
            <a:r>
              <a:rPr lang="ru-RU" altLang="ru-RU" b="1" i="1" dirty="0" smtClean="0">
                <a:solidFill>
                  <a:schemeClr val="tx2">
                    <a:lumMod val="95000"/>
                    <a:lumOff val="5000"/>
                  </a:schemeClr>
                </a:solidFill>
                <a:latin typeface="Times New Roman" panose="02020603050405020304" pitchFamily="18" charset="0"/>
              </a:rPr>
              <a:t>о </a:t>
            </a:r>
            <a:r>
              <a:rPr lang="ru-RU" altLang="ru-RU" b="1" i="1" dirty="0">
                <a:solidFill>
                  <a:schemeClr val="tx2">
                    <a:lumMod val="95000"/>
                    <a:lumOff val="5000"/>
                  </a:schemeClr>
                </a:solidFill>
                <a:latin typeface="Times New Roman" panose="02020603050405020304" pitchFamily="18" charset="0"/>
              </a:rPr>
              <a:t>добровольном содействии в выполнении задач, возложенных </a:t>
            </a:r>
            <a:r>
              <a:rPr lang="ru-RU" altLang="ru-RU" b="1" i="1" dirty="0" smtClean="0">
                <a:solidFill>
                  <a:schemeClr val="tx2">
                    <a:lumMod val="95000"/>
                    <a:lumOff val="5000"/>
                  </a:schemeClr>
                </a:solidFill>
                <a:latin typeface="Times New Roman" panose="02020603050405020304" pitchFamily="18" charset="0"/>
              </a:rPr>
              <a:t>на </a:t>
            </a:r>
            <a:r>
              <a:rPr lang="ru-RU" altLang="ru-RU" b="1" i="1" dirty="0">
                <a:solidFill>
                  <a:schemeClr val="tx2">
                    <a:lumMod val="95000"/>
                    <a:lumOff val="5000"/>
                  </a:schemeClr>
                </a:solidFill>
                <a:latin typeface="Times New Roman" panose="02020603050405020304" pitchFamily="18" charset="0"/>
              </a:rPr>
              <a:t>Вооруженные Силы </a:t>
            </a:r>
            <a:r>
              <a:rPr lang="ru-RU" altLang="ru-RU" b="1" i="1" dirty="0" smtClean="0">
                <a:solidFill>
                  <a:schemeClr val="tx2">
                    <a:lumMod val="95000"/>
                    <a:lumOff val="5000"/>
                  </a:schemeClr>
                </a:solidFill>
                <a:latin typeface="Times New Roman" panose="02020603050405020304" pitchFamily="18" charset="0"/>
              </a:rPr>
              <a:t>РФ</a:t>
            </a:r>
          </a:p>
          <a:p>
            <a:pPr marL="0" indent="265113"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marL="0" indent="0"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ч</a:t>
            </a:r>
            <a:r>
              <a:rPr lang="ru-RU" altLang="ru-RU" b="1" i="1" dirty="0" smtClean="0">
                <a:solidFill>
                  <a:schemeClr val="tx2">
                    <a:lumMod val="95000"/>
                    <a:lumOff val="5000"/>
                  </a:schemeClr>
                </a:solidFill>
                <a:latin typeface="Times New Roman" panose="02020603050405020304" pitchFamily="18" charset="0"/>
              </a:rPr>
              <a:t>.2 ст. 93 ТК РФ дополнить:</a:t>
            </a:r>
            <a:endParaRPr lang="ru-RU" altLang="ru-RU" b="1" i="1" dirty="0">
              <a:solidFill>
                <a:schemeClr val="tx2">
                  <a:lumMod val="95000"/>
                  <a:lumOff val="5000"/>
                </a:schemeClr>
              </a:solidFill>
              <a:latin typeface="Times New Roman" panose="02020603050405020304" pitchFamily="18" charset="0"/>
            </a:endParaRPr>
          </a:p>
          <a:p>
            <a:pPr marL="0" indent="265113"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 супруге </a:t>
            </a:r>
            <a:r>
              <a:rPr lang="ru-RU" altLang="ru-RU" b="1" i="1" dirty="0">
                <a:solidFill>
                  <a:schemeClr val="tx2">
                    <a:lumMod val="95000"/>
                    <a:lumOff val="5000"/>
                  </a:schemeClr>
                </a:solidFill>
                <a:latin typeface="Times New Roman" panose="02020603050405020304" pitchFamily="18" charset="0"/>
              </a:rPr>
              <a:t>(супругу) призванного на военную службу по мобилизации или проходящему военную службу по контракту</a:t>
            </a:r>
            <a:r>
              <a:rPr lang="ru-RU" altLang="ru-RU" b="1" i="1" dirty="0" smtClean="0">
                <a:solidFill>
                  <a:schemeClr val="tx2">
                    <a:lumMod val="95000"/>
                    <a:lumOff val="5000"/>
                  </a:schemeClr>
                </a:solidFill>
                <a:latin typeface="Times New Roman" panose="02020603050405020304" pitchFamily="18" charset="0"/>
              </a:rPr>
              <a:t>, </a:t>
            </a:r>
            <a:r>
              <a:rPr lang="ru-RU" altLang="ru-RU" b="1" i="1" dirty="0">
                <a:solidFill>
                  <a:schemeClr val="tx2">
                    <a:lumMod val="95000"/>
                    <a:lumOff val="5000"/>
                  </a:schemeClr>
                </a:solidFill>
                <a:latin typeface="Times New Roman" panose="02020603050405020304" pitchFamily="18" charset="0"/>
              </a:rPr>
              <a:t>либо заключившему контракт о добровольном содействии в выполнении задач, возложенных на Вооруженные Силы </a:t>
            </a:r>
            <a:r>
              <a:rPr lang="ru-RU" altLang="ru-RU" b="1" i="1" dirty="0" smtClean="0">
                <a:solidFill>
                  <a:schemeClr val="tx2">
                    <a:lumMod val="95000"/>
                    <a:lumOff val="5000"/>
                  </a:schemeClr>
                </a:solidFill>
                <a:latin typeface="Times New Roman" panose="02020603050405020304" pitchFamily="18" charset="0"/>
              </a:rPr>
              <a:t>РФ</a:t>
            </a:r>
          </a:p>
          <a:p>
            <a:pPr marL="0" indent="265113"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marL="0" indent="0"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ч.5 ст. </a:t>
            </a:r>
            <a:r>
              <a:rPr lang="ru-RU" altLang="ru-RU" b="1" i="1" dirty="0">
                <a:solidFill>
                  <a:schemeClr val="tx2">
                    <a:lumMod val="95000"/>
                    <a:lumOff val="5000"/>
                  </a:schemeClr>
                </a:solidFill>
                <a:latin typeface="Times New Roman" panose="02020603050405020304" pitchFamily="18" charset="0"/>
              </a:rPr>
              <a:t>96 </a:t>
            </a:r>
            <a:r>
              <a:rPr lang="ru-RU" altLang="ru-RU" b="1" i="1" dirty="0" smtClean="0">
                <a:solidFill>
                  <a:schemeClr val="tx2">
                    <a:lumMod val="95000"/>
                    <a:lumOff val="5000"/>
                  </a:schemeClr>
                </a:solidFill>
                <a:latin typeface="Times New Roman" panose="02020603050405020304" pitchFamily="18" charset="0"/>
              </a:rPr>
              <a:t>ТК РФ дополнить:</a:t>
            </a:r>
            <a:endParaRPr lang="ru-RU" altLang="ru-RU" b="1" i="1" dirty="0">
              <a:solidFill>
                <a:schemeClr val="tx2">
                  <a:lumMod val="95000"/>
                  <a:lumOff val="5000"/>
                </a:schemeClr>
              </a:solidFill>
              <a:latin typeface="Times New Roman" panose="02020603050405020304" pitchFamily="18" charset="0"/>
            </a:endParaRPr>
          </a:p>
          <a:p>
            <a:pPr marL="0" indent="265113"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супруг </a:t>
            </a:r>
            <a:r>
              <a:rPr lang="ru-RU" altLang="ru-RU" b="1" i="1" dirty="0">
                <a:solidFill>
                  <a:schemeClr val="tx2">
                    <a:lumMod val="95000"/>
                    <a:lumOff val="5000"/>
                  </a:schemeClr>
                </a:solidFill>
                <a:latin typeface="Times New Roman" panose="02020603050405020304" pitchFamily="18" charset="0"/>
              </a:rPr>
              <a:t>(супруга) призванного на военную службу по мобилизации или проходящего военную службу по контракту, </a:t>
            </a:r>
            <a:r>
              <a:rPr lang="ru-RU" altLang="ru-RU" b="1" i="1" dirty="0" smtClean="0">
                <a:solidFill>
                  <a:schemeClr val="tx2">
                    <a:lumMod val="95000"/>
                    <a:lumOff val="5000"/>
                  </a:schemeClr>
                </a:solidFill>
                <a:latin typeface="Times New Roman" panose="02020603050405020304" pitchFamily="18" charset="0"/>
              </a:rPr>
              <a:t>либо </a:t>
            </a:r>
            <a:r>
              <a:rPr lang="ru-RU" altLang="ru-RU" b="1" i="1" dirty="0">
                <a:solidFill>
                  <a:schemeClr val="tx2">
                    <a:lumMod val="95000"/>
                    <a:lumOff val="5000"/>
                  </a:schemeClr>
                </a:solidFill>
                <a:latin typeface="Times New Roman" panose="02020603050405020304" pitchFamily="18" charset="0"/>
              </a:rPr>
              <a:t>заключившему контракт </a:t>
            </a:r>
            <a:r>
              <a:rPr lang="ru-RU" altLang="ru-RU" b="1" i="1" dirty="0" smtClean="0">
                <a:solidFill>
                  <a:schemeClr val="tx2">
                    <a:lumMod val="95000"/>
                    <a:lumOff val="5000"/>
                  </a:schemeClr>
                </a:solidFill>
                <a:latin typeface="Times New Roman" panose="02020603050405020304" pitchFamily="18" charset="0"/>
              </a:rPr>
              <a:t>о </a:t>
            </a:r>
            <a:r>
              <a:rPr lang="ru-RU" altLang="ru-RU" b="1" i="1" dirty="0">
                <a:solidFill>
                  <a:schemeClr val="tx2">
                    <a:lumMod val="95000"/>
                    <a:lumOff val="5000"/>
                  </a:schemeClr>
                </a:solidFill>
                <a:latin typeface="Times New Roman" panose="02020603050405020304" pitchFamily="18" charset="0"/>
              </a:rPr>
              <a:t>добровольном содействии в выполнении задач, возложенных на Вооруженные Силы </a:t>
            </a:r>
            <a:r>
              <a:rPr lang="ru-RU" altLang="ru-RU" b="1" i="1" dirty="0" smtClean="0">
                <a:solidFill>
                  <a:schemeClr val="tx2">
                    <a:lumMod val="95000"/>
                    <a:lumOff val="5000"/>
                  </a:schemeClr>
                </a:solidFill>
                <a:latin typeface="Times New Roman" panose="02020603050405020304" pitchFamily="18" charset="0"/>
              </a:rPr>
              <a:t>РФ</a:t>
            </a:r>
            <a:endParaRPr lang="ru-RU" altLang="ru-RU" b="1" i="1" dirty="0">
              <a:solidFill>
                <a:schemeClr val="tx2">
                  <a:lumMod val="95000"/>
                  <a:lumOff val="5000"/>
                </a:schemeClr>
              </a:solidFill>
              <a:latin typeface="Times New Roman" panose="02020603050405020304" pitchFamily="18" charset="0"/>
            </a:endParaRPr>
          </a:p>
          <a:p>
            <a:pPr marL="0" indent="265113" algn="just">
              <a:spcBef>
                <a:spcPct val="0"/>
              </a:spcBef>
              <a:spcAft>
                <a:spcPct val="0"/>
              </a:spcAft>
              <a:buNone/>
            </a:pPr>
            <a:endParaRPr lang="ru-RU" altLang="ru-RU" b="1" i="1" dirty="0" smtClean="0">
              <a:solidFill>
                <a:schemeClr val="tx2">
                  <a:lumMod val="95000"/>
                  <a:lumOff val="5000"/>
                </a:schemeClr>
              </a:solidFill>
              <a:latin typeface="Times New Roman" panose="02020603050405020304" pitchFamily="18" charset="0"/>
            </a:endParaRPr>
          </a:p>
          <a:p>
            <a:pPr marL="0" indent="0"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ч.2 ст.128 ТК РФ дополнить:</a:t>
            </a:r>
            <a:endParaRPr lang="ru-RU" altLang="ru-RU" b="1" i="1" dirty="0">
              <a:solidFill>
                <a:schemeClr val="tx2">
                  <a:lumMod val="95000"/>
                  <a:lumOff val="5000"/>
                </a:schemeClr>
              </a:solidFill>
              <a:latin typeface="Times New Roman" panose="02020603050405020304" pitchFamily="18" charset="0"/>
            </a:endParaRPr>
          </a:p>
          <a:p>
            <a:pPr marL="0" indent="265113"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лицам</a:t>
            </a:r>
            <a:r>
              <a:rPr lang="ru-RU" altLang="ru-RU" b="1" i="1" dirty="0">
                <a:solidFill>
                  <a:schemeClr val="tx2">
                    <a:lumMod val="95000"/>
                    <a:lumOff val="5000"/>
                  </a:schemeClr>
                </a:solidFill>
                <a:latin typeface="Times New Roman" panose="02020603050405020304" pitchFamily="18" charset="0"/>
              </a:rPr>
              <a:t>, проходившим военную службу по мобилизации или проходящего военную службу по контракту, </a:t>
            </a:r>
            <a:r>
              <a:rPr lang="ru-RU" altLang="ru-RU" b="1" i="1" dirty="0" smtClean="0">
                <a:solidFill>
                  <a:schemeClr val="tx2">
                    <a:lumMod val="95000"/>
                    <a:lumOff val="5000"/>
                  </a:schemeClr>
                </a:solidFill>
                <a:latin typeface="Times New Roman" panose="02020603050405020304" pitchFamily="18" charset="0"/>
              </a:rPr>
              <a:t>либо </a:t>
            </a:r>
            <a:r>
              <a:rPr lang="ru-RU" altLang="ru-RU" b="1" i="1" dirty="0">
                <a:solidFill>
                  <a:schemeClr val="tx2">
                    <a:lumMod val="95000"/>
                    <a:lumOff val="5000"/>
                  </a:schemeClr>
                </a:solidFill>
                <a:latin typeface="Times New Roman" panose="02020603050405020304" pitchFamily="18" charset="0"/>
              </a:rPr>
              <a:t>заключившему контракт </a:t>
            </a:r>
            <a:r>
              <a:rPr lang="ru-RU" altLang="ru-RU" b="1" i="1" dirty="0" smtClean="0">
                <a:solidFill>
                  <a:schemeClr val="tx2">
                    <a:lumMod val="95000"/>
                    <a:lumOff val="5000"/>
                  </a:schemeClr>
                </a:solidFill>
                <a:latin typeface="Times New Roman" panose="02020603050405020304" pitchFamily="18" charset="0"/>
              </a:rPr>
              <a:t>о </a:t>
            </a:r>
            <a:r>
              <a:rPr lang="ru-RU" altLang="ru-RU" b="1" i="1" dirty="0">
                <a:solidFill>
                  <a:schemeClr val="tx2">
                    <a:lumMod val="95000"/>
                    <a:lumOff val="5000"/>
                  </a:schemeClr>
                </a:solidFill>
                <a:latin typeface="Times New Roman" panose="02020603050405020304" pitchFamily="18" charset="0"/>
              </a:rPr>
              <a:t>добровольном содействии в выполнении задач, возложенных на Вооруженные Силы </a:t>
            </a:r>
            <a:r>
              <a:rPr lang="ru-RU" altLang="ru-RU" b="1" i="1" dirty="0" smtClean="0">
                <a:solidFill>
                  <a:schemeClr val="tx2">
                    <a:lumMod val="95000"/>
                    <a:lumOff val="5000"/>
                  </a:schemeClr>
                </a:solidFill>
                <a:latin typeface="Times New Roman" panose="02020603050405020304" pitchFamily="18" charset="0"/>
              </a:rPr>
              <a:t>РФ - </a:t>
            </a:r>
            <a:r>
              <a:rPr lang="ru-RU" altLang="ru-RU" b="1" i="1" dirty="0">
                <a:solidFill>
                  <a:schemeClr val="tx2">
                    <a:lumMod val="95000"/>
                    <a:lumOff val="5000"/>
                  </a:schemeClr>
                </a:solidFill>
                <a:latin typeface="Times New Roman" panose="02020603050405020304" pitchFamily="18" charset="0"/>
              </a:rPr>
              <a:t>до 30 календарных дней в </a:t>
            </a:r>
            <a:r>
              <a:rPr lang="ru-RU" altLang="ru-RU" b="1" i="1" dirty="0" smtClean="0">
                <a:solidFill>
                  <a:schemeClr val="tx2">
                    <a:lumMod val="95000"/>
                    <a:lumOff val="5000"/>
                  </a:schemeClr>
                </a:solidFill>
                <a:latin typeface="Times New Roman" panose="02020603050405020304" pitchFamily="18" charset="0"/>
              </a:rPr>
              <a:t>году</a:t>
            </a:r>
            <a:endParaRPr lang="ru-RU" altLang="ru-RU"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1705483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228600" y="1773936"/>
            <a:ext cx="11850624" cy="4754880"/>
          </a:xfrm>
        </p:spPr>
        <p:txBody>
          <a:bodyPr rtlCol="0">
            <a:normAutofit/>
          </a:bodyPr>
          <a:lstStyle/>
          <a:p>
            <a:pPr algn="just">
              <a:spcBef>
                <a:spcPct val="0"/>
              </a:spcBef>
              <a:spcAft>
                <a:spcPct val="0"/>
              </a:spcAft>
              <a:buNone/>
            </a:pPr>
            <a:r>
              <a:rPr lang="ru-RU" altLang="ru-RU" b="1" i="1" dirty="0">
                <a:solidFill>
                  <a:srgbClr val="0070C0"/>
                </a:solidFill>
                <a:latin typeface="Times New Roman" panose="02020603050405020304" pitchFamily="18" charset="0"/>
              </a:rPr>
              <a:t>Проект Федерального закона N 385290-8</a:t>
            </a:r>
          </a:p>
          <a:p>
            <a:pPr algn="just">
              <a:spcBef>
                <a:spcPct val="0"/>
              </a:spcBef>
              <a:spcAft>
                <a:spcPct val="0"/>
              </a:spcAft>
              <a:buNone/>
            </a:pPr>
            <a:endParaRPr lang="ru-RU" altLang="ru-RU" b="1" i="1" dirty="0" smtClean="0">
              <a:solidFill>
                <a:schemeClr val="tx2">
                  <a:lumMod val="95000"/>
                  <a:lumOff val="5000"/>
                </a:schemeClr>
              </a:solidFill>
              <a:latin typeface="Times New Roman" panose="02020603050405020304" pitchFamily="18" charset="0"/>
            </a:endParaRPr>
          </a:p>
          <a:p>
            <a:pPr algn="just">
              <a:spcBef>
                <a:spcPct val="0"/>
              </a:spcBef>
              <a:spcAft>
                <a:spcPct val="0"/>
              </a:spcAft>
              <a:buNone/>
            </a:pPr>
            <a:endParaRPr lang="ru-RU" altLang="ru-RU" b="1" i="1" dirty="0" smtClean="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a:t>
            </a:r>
            <a:r>
              <a:rPr lang="ru-RU" altLang="ru-RU" b="1" i="1" dirty="0">
                <a:solidFill>
                  <a:schemeClr val="tx2">
                    <a:lumMod val="95000"/>
                    <a:lumOff val="5000"/>
                  </a:schemeClr>
                </a:solidFill>
                <a:latin typeface="Times New Roman" panose="02020603050405020304" pitchFamily="18" charset="0"/>
              </a:rPr>
              <a:t>О внесении изменения в статью 41 Трудового кодекса Российской Федерации в части возможности закрепления в коллективном договоре мер поддержки добровольческой (волонтерской) и благотворительной деятельности"</a:t>
            </a:r>
          </a:p>
        </p:txBody>
      </p:sp>
    </p:spTree>
    <p:extLst>
      <p:ext uri="{BB962C8B-B14F-4D97-AF65-F5344CB8AC3E}">
        <p14:creationId xmlns:p14="http://schemas.microsoft.com/office/powerpoint/2010/main" val="21389004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228600" y="1773936"/>
            <a:ext cx="11850624" cy="4754880"/>
          </a:xfrm>
        </p:spPr>
        <p:txBody>
          <a:bodyPr rtlCol="0">
            <a:normAutofit fontScale="92500" lnSpcReduction="10000"/>
          </a:bodyPr>
          <a:lstStyle/>
          <a:p>
            <a:pPr algn="just">
              <a:spcBef>
                <a:spcPct val="0"/>
              </a:spcBef>
              <a:spcAft>
                <a:spcPct val="0"/>
              </a:spcAft>
              <a:buNone/>
            </a:pPr>
            <a:r>
              <a:rPr lang="ru-RU" altLang="ru-RU" b="1" i="1" dirty="0">
                <a:solidFill>
                  <a:srgbClr val="0070C0"/>
                </a:solidFill>
                <a:latin typeface="Times New Roman" panose="02020603050405020304" pitchFamily="18" charset="0"/>
              </a:rPr>
              <a:t>Проект приказа Минтруда России (http://regulation.gov.ru/p/143709)</a:t>
            </a: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 </a:t>
            </a: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Минтруд </a:t>
            </a:r>
            <a:r>
              <a:rPr lang="ru-RU" altLang="ru-RU" b="1" i="1" dirty="0">
                <a:solidFill>
                  <a:schemeClr val="tx2">
                    <a:lumMod val="95000"/>
                    <a:lumOff val="5000"/>
                  </a:schemeClr>
                </a:solidFill>
                <a:latin typeface="Times New Roman" panose="02020603050405020304" pitchFamily="18" charset="0"/>
              </a:rPr>
              <a:t>подготовил проект с требованиями </a:t>
            </a:r>
            <a:r>
              <a:rPr lang="ru-RU" altLang="ru-RU" b="1" i="1" dirty="0" smtClean="0">
                <a:solidFill>
                  <a:schemeClr val="tx2">
                    <a:lumMod val="95000"/>
                    <a:lumOff val="5000"/>
                  </a:schemeClr>
                </a:solidFill>
                <a:latin typeface="Times New Roman" panose="02020603050405020304" pitchFamily="18" charset="0"/>
              </a:rPr>
              <a:t>о </a:t>
            </a:r>
            <a:r>
              <a:rPr lang="ru-RU" altLang="ru-RU" b="1" i="1" dirty="0">
                <a:solidFill>
                  <a:schemeClr val="tx2">
                    <a:lumMod val="95000"/>
                    <a:lumOff val="5000"/>
                  </a:schemeClr>
                </a:solidFill>
                <a:latin typeface="Times New Roman" panose="02020603050405020304" pitchFamily="18" charset="0"/>
              </a:rPr>
              <a:t>том, как размещать, хранить и использовать аптечки для оказания первой помощи персоналу. </a:t>
            </a:r>
            <a:endParaRPr lang="ru-RU" altLang="ru-RU" b="1" i="1" dirty="0" smtClean="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Сейчас </a:t>
            </a:r>
            <a:r>
              <a:rPr lang="ru-RU" altLang="ru-RU" b="1" i="1" dirty="0">
                <a:solidFill>
                  <a:schemeClr val="tx2">
                    <a:lumMod val="95000"/>
                    <a:lumOff val="5000"/>
                  </a:schemeClr>
                </a:solidFill>
                <a:latin typeface="Times New Roman" panose="02020603050405020304" pitchFamily="18" charset="0"/>
              </a:rPr>
              <a:t>есть только требования к их комплектации</a:t>
            </a:r>
            <a:r>
              <a:rPr lang="ru-RU" altLang="ru-RU" b="1" i="1" dirty="0" smtClean="0">
                <a:solidFill>
                  <a:schemeClr val="tx2">
                    <a:lumMod val="95000"/>
                    <a:lumOff val="5000"/>
                  </a:schemeClr>
                </a:solidFill>
                <a:latin typeface="Times New Roman" panose="02020603050405020304" pitchFamily="18" charset="0"/>
              </a:rPr>
              <a:t>.</a:t>
            </a: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Работодатель будет должен </a:t>
            </a:r>
            <a:r>
              <a:rPr lang="ru-RU" altLang="ru-RU" b="1" i="1" dirty="0">
                <a:solidFill>
                  <a:schemeClr val="tx2">
                    <a:lumMod val="95000"/>
                    <a:lumOff val="5000"/>
                  </a:schemeClr>
                </a:solidFill>
                <a:latin typeface="Times New Roman" panose="02020603050405020304" pitchFamily="18" charset="0"/>
              </a:rPr>
              <a:t>подготовить локальный акт с порядком размещения, хранения и использования у него аптечки. </a:t>
            </a:r>
            <a:endParaRPr lang="ru-RU" altLang="ru-RU" b="1" i="1" dirty="0" smtClean="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Количество </a:t>
            </a:r>
            <a:r>
              <a:rPr lang="ru-RU" altLang="ru-RU" b="1" i="1" dirty="0">
                <a:solidFill>
                  <a:schemeClr val="tx2">
                    <a:lumMod val="95000"/>
                    <a:lumOff val="5000"/>
                  </a:schemeClr>
                </a:solidFill>
                <a:latin typeface="Times New Roman" panose="02020603050405020304" pitchFamily="18" charset="0"/>
              </a:rPr>
              <a:t>аптечек </a:t>
            </a:r>
            <a:r>
              <a:rPr lang="ru-RU" altLang="ru-RU" b="1" i="1" dirty="0" smtClean="0">
                <a:solidFill>
                  <a:schemeClr val="tx2">
                    <a:lumMod val="95000"/>
                    <a:lumOff val="5000"/>
                  </a:schemeClr>
                </a:solidFill>
                <a:latin typeface="Times New Roman" panose="02020603050405020304" pitchFamily="18" charset="0"/>
              </a:rPr>
              <a:t>будет зависеть от </a:t>
            </a:r>
            <a:r>
              <a:rPr lang="ru-RU" altLang="ru-RU" b="1" i="1" dirty="0">
                <a:solidFill>
                  <a:schemeClr val="tx2">
                    <a:lumMod val="95000"/>
                    <a:lumOff val="5000"/>
                  </a:schemeClr>
                </a:solidFill>
                <a:latin typeface="Times New Roman" panose="02020603050405020304" pitchFamily="18" charset="0"/>
              </a:rPr>
              <a:t>штатной </a:t>
            </a:r>
            <a:r>
              <a:rPr lang="ru-RU" altLang="ru-RU" b="1" i="1" dirty="0" smtClean="0">
                <a:solidFill>
                  <a:schemeClr val="tx2">
                    <a:lumMod val="95000"/>
                    <a:lumOff val="5000"/>
                  </a:schemeClr>
                </a:solidFill>
                <a:latin typeface="Times New Roman" panose="02020603050405020304" pitchFamily="18" charset="0"/>
              </a:rPr>
              <a:t>численности (минимум - </a:t>
            </a:r>
            <a:r>
              <a:rPr lang="ru-RU" altLang="ru-RU" b="1" i="1" dirty="0">
                <a:solidFill>
                  <a:schemeClr val="tx2">
                    <a:lumMod val="95000"/>
                    <a:lumOff val="5000"/>
                  </a:schemeClr>
                </a:solidFill>
                <a:latin typeface="Times New Roman" panose="02020603050405020304" pitchFamily="18" charset="0"/>
              </a:rPr>
              <a:t>одна на 100 работников без учета </a:t>
            </a:r>
            <a:r>
              <a:rPr lang="ru-RU" altLang="ru-RU" b="1" i="1" dirty="0" err="1" smtClean="0">
                <a:solidFill>
                  <a:schemeClr val="tx2">
                    <a:lumMod val="95000"/>
                    <a:lumOff val="5000"/>
                  </a:schemeClr>
                </a:solidFill>
                <a:latin typeface="Times New Roman" panose="02020603050405020304" pitchFamily="18" charset="0"/>
              </a:rPr>
              <a:t>дистанционщиков</a:t>
            </a:r>
            <a:r>
              <a:rPr lang="ru-RU" altLang="ru-RU" b="1" i="1" dirty="0" smtClean="0">
                <a:solidFill>
                  <a:schemeClr val="tx2">
                    <a:lumMod val="95000"/>
                    <a:lumOff val="5000"/>
                  </a:schemeClr>
                </a:solidFill>
                <a:latin typeface="Times New Roman" panose="02020603050405020304" pitchFamily="18" charset="0"/>
              </a:rPr>
              <a:t>).</a:t>
            </a: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Предлагают </a:t>
            </a:r>
            <a:r>
              <a:rPr lang="ru-RU" altLang="ru-RU" b="1" i="1" dirty="0">
                <a:solidFill>
                  <a:schemeClr val="tx2">
                    <a:lumMod val="95000"/>
                    <a:lumOff val="5000"/>
                  </a:schemeClr>
                </a:solidFill>
                <a:latin typeface="Times New Roman" panose="02020603050405020304" pitchFamily="18" charset="0"/>
              </a:rPr>
              <a:t>обозначать сигнальными цветами места хранения аптечек. На стенах и дверях потребуют размещать знаки "Аптечка первой медицинской помощи". Такие места понадобится указывать на плане эвакуации. С их расположением нужно будет ознакомить всех </a:t>
            </a:r>
            <a:r>
              <a:rPr lang="ru-RU" altLang="ru-RU" b="1" i="1" dirty="0" smtClean="0">
                <a:solidFill>
                  <a:schemeClr val="tx2">
                    <a:lumMod val="95000"/>
                    <a:lumOff val="5000"/>
                  </a:schemeClr>
                </a:solidFill>
                <a:latin typeface="Times New Roman" panose="02020603050405020304" pitchFamily="18" charset="0"/>
              </a:rPr>
              <a:t>работников.</a:t>
            </a: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Необходимо будет учитывать </a:t>
            </a:r>
            <a:r>
              <a:rPr lang="ru-RU" altLang="ru-RU" b="1" i="1" dirty="0">
                <a:solidFill>
                  <a:schemeClr val="tx2">
                    <a:lumMod val="95000"/>
                    <a:lumOff val="5000"/>
                  </a:schemeClr>
                </a:solidFill>
                <a:latin typeface="Times New Roman" panose="02020603050405020304" pitchFamily="18" charset="0"/>
              </a:rPr>
              <a:t>расход </a:t>
            </a:r>
            <a:r>
              <a:rPr lang="ru-RU" altLang="ru-RU" b="1" i="1" dirty="0" err="1">
                <a:solidFill>
                  <a:schemeClr val="tx2">
                    <a:lumMod val="95000"/>
                    <a:lumOff val="5000"/>
                  </a:schemeClr>
                </a:solidFill>
                <a:latin typeface="Times New Roman" panose="02020603050405020304" pitchFamily="18" charset="0"/>
              </a:rPr>
              <a:t>медизделий</a:t>
            </a:r>
            <a:r>
              <a:rPr lang="ru-RU" altLang="ru-RU" b="1" i="1" dirty="0">
                <a:solidFill>
                  <a:schemeClr val="tx2">
                    <a:lumMod val="95000"/>
                    <a:lumOff val="5000"/>
                  </a:schemeClr>
                </a:solidFill>
                <a:latin typeface="Times New Roman" panose="02020603050405020304" pitchFamily="18" charset="0"/>
              </a:rPr>
              <a:t> и прочих средств из </a:t>
            </a:r>
            <a:r>
              <a:rPr lang="ru-RU" altLang="ru-RU" b="1" i="1" dirty="0" smtClean="0">
                <a:solidFill>
                  <a:schemeClr val="tx2">
                    <a:lumMod val="95000"/>
                    <a:lumOff val="5000"/>
                  </a:schemeClr>
                </a:solidFill>
                <a:latin typeface="Times New Roman" panose="02020603050405020304" pitchFamily="18" charset="0"/>
              </a:rPr>
              <a:t>аптечки. Работодатель будет обязан </a:t>
            </a:r>
            <a:r>
              <a:rPr lang="ru-RU" altLang="ru-RU" b="1" i="1" dirty="0">
                <a:solidFill>
                  <a:schemeClr val="tx2">
                    <a:lumMod val="95000"/>
                    <a:lumOff val="5000"/>
                  </a:schemeClr>
                </a:solidFill>
                <a:latin typeface="Times New Roman" panose="02020603050405020304" pitchFamily="18" charset="0"/>
              </a:rPr>
              <a:t>регистрировать </a:t>
            </a:r>
            <a:r>
              <a:rPr lang="ru-RU" altLang="ru-RU" b="1" i="1" dirty="0" smtClean="0">
                <a:solidFill>
                  <a:schemeClr val="tx2">
                    <a:lumMod val="95000"/>
                    <a:lumOff val="5000"/>
                  </a:schemeClr>
                </a:solidFill>
                <a:latin typeface="Times New Roman" panose="02020603050405020304" pitchFamily="18" charset="0"/>
              </a:rPr>
              <a:t>их </a:t>
            </a:r>
            <a:r>
              <a:rPr lang="ru-RU" altLang="ru-RU" b="1" i="1" dirty="0">
                <a:solidFill>
                  <a:schemeClr val="tx2">
                    <a:lumMod val="95000"/>
                    <a:lumOff val="5000"/>
                  </a:schemeClr>
                </a:solidFill>
                <a:latin typeface="Times New Roman" panose="02020603050405020304" pitchFamily="18" charset="0"/>
              </a:rPr>
              <a:t>использование. </a:t>
            </a:r>
            <a:endParaRPr lang="ru-RU" altLang="ru-RU" b="1" i="1" dirty="0" smtClean="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endParaRPr lang="ru-RU" altLang="ru-RU" b="1" i="1" dirty="0" smtClean="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Планируют, что он вступит в силу </a:t>
            </a:r>
            <a:r>
              <a:rPr lang="ru-RU" altLang="ru-RU" b="1" i="1" dirty="0">
                <a:solidFill>
                  <a:schemeClr val="tx2">
                    <a:lumMod val="95000"/>
                    <a:lumOff val="5000"/>
                  </a:schemeClr>
                </a:solidFill>
                <a:latin typeface="Times New Roman" panose="02020603050405020304" pitchFamily="18" charset="0"/>
              </a:rPr>
              <a:t>1 марта 2025 </a:t>
            </a:r>
            <a:r>
              <a:rPr lang="ru-RU" altLang="ru-RU" b="1" i="1" dirty="0" smtClean="0">
                <a:solidFill>
                  <a:schemeClr val="tx2">
                    <a:lumMod val="95000"/>
                    <a:lumOff val="5000"/>
                  </a:schemeClr>
                </a:solidFill>
                <a:latin typeface="Times New Roman" panose="02020603050405020304" pitchFamily="18" charset="0"/>
              </a:rPr>
              <a:t>года.</a:t>
            </a:r>
            <a:endParaRPr lang="ru-RU" altLang="ru-RU"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3997743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228600" y="1468877"/>
            <a:ext cx="11850624" cy="5291846"/>
          </a:xfrm>
        </p:spPr>
        <p:txBody>
          <a:bodyPr rtlCol="0">
            <a:normAutofit/>
          </a:bodyPr>
          <a:lstStyle/>
          <a:p>
            <a:pPr algn="just">
              <a:spcBef>
                <a:spcPct val="0"/>
              </a:spcBef>
              <a:spcAft>
                <a:spcPct val="0"/>
              </a:spcAft>
              <a:buNone/>
            </a:pPr>
            <a:r>
              <a:rPr lang="ru-RU" altLang="ru-RU" b="1" i="1" dirty="0">
                <a:solidFill>
                  <a:srgbClr val="0070C0"/>
                </a:solidFill>
                <a:latin typeface="Times New Roman" panose="02020603050405020304" pitchFamily="18" charset="0"/>
              </a:rPr>
              <a:t>Проект Федерального закона N 458129-8 </a:t>
            </a:r>
          </a:p>
          <a:p>
            <a:pPr marL="0" indent="357188" algn="just">
              <a:spcBef>
                <a:spcPct val="0"/>
              </a:spcBef>
              <a:spcAft>
                <a:spcPct val="0"/>
              </a:spcAft>
              <a:buNone/>
            </a:pPr>
            <a:endParaRPr lang="ru-RU" altLang="ru-RU" b="1" i="1" dirty="0" smtClean="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Пособие </a:t>
            </a:r>
            <a:r>
              <a:rPr lang="ru-RU" altLang="ru-RU" b="1" i="1" dirty="0">
                <a:solidFill>
                  <a:schemeClr val="tx2">
                    <a:lumMod val="95000"/>
                    <a:lumOff val="5000"/>
                  </a:schemeClr>
                </a:solidFill>
                <a:latin typeface="Times New Roman" panose="02020603050405020304" pitchFamily="18" charset="0"/>
              </a:rPr>
              <a:t>по уходу за ребенком до 1,5 лет </a:t>
            </a:r>
            <a:r>
              <a:rPr lang="ru-RU" altLang="ru-RU" b="1" i="1" dirty="0" smtClean="0">
                <a:solidFill>
                  <a:schemeClr val="tx2">
                    <a:lumMod val="95000"/>
                    <a:lumOff val="5000"/>
                  </a:schemeClr>
                </a:solidFill>
                <a:latin typeface="Times New Roman" panose="02020603050405020304" pitchFamily="18" charset="0"/>
              </a:rPr>
              <a:t>будут </a:t>
            </a:r>
            <a:r>
              <a:rPr lang="ru-RU" altLang="ru-RU" b="1" i="1" dirty="0">
                <a:solidFill>
                  <a:schemeClr val="tx2">
                    <a:lumMod val="95000"/>
                    <a:lumOff val="5000"/>
                  </a:schemeClr>
                </a:solidFill>
                <a:latin typeface="Times New Roman" panose="02020603050405020304" pitchFamily="18" charset="0"/>
              </a:rPr>
              <a:t>платить и тем, кто вышел на </a:t>
            </a:r>
            <a:r>
              <a:rPr lang="ru-RU" altLang="ru-RU" b="1" i="1" dirty="0" smtClean="0">
                <a:solidFill>
                  <a:schemeClr val="tx2">
                    <a:lumMod val="95000"/>
                    <a:lumOff val="5000"/>
                  </a:schemeClr>
                </a:solidFill>
                <a:latin typeface="Times New Roman" panose="02020603050405020304" pitchFamily="18" charset="0"/>
              </a:rPr>
              <a:t>работу</a:t>
            </a:r>
          </a:p>
          <a:p>
            <a:pPr marL="0" indent="357188"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Право </a:t>
            </a:r>
            <a:r>
              <a:rPr lang="ru-RU" altLang="ru-RU" b="1" i="1" dirty="0">
                <a:solidFill>
                  <a:schemeClr val="tx2">
                    <a:lumMod val="95000"/>
                    <a:lumOff val="5000"/>
                  </a:schemeClr>
                </a:solidFill>
                <a:latin typeface="Times New Roman" panose="02020603050405020304" pitchFamily="18" charset="0"/>
              </a:rPr>
              <a:t>на пособие планируют сохранить и в случае, если мать или иной </a:t>
            </a:r>
            <a:r>
              <a:rPr lang="ru-RU" altLang="ru-RU" b="1" i="1" dirty="0" smtClean="0">
                <a:solidFill>
                  <a:schemeClr val="tx2">
                    <a:lumMod val="95000"/>
                    <a:lumOff val="5000"/>
                  </a:schemeClr>
                </a:solidFill>
                <a:latin typeface="Times New Roman" panose="02020603050405020304" pitchFamily="18" charset="0"/>
              </a:rPr>
              <a:t>родственник:</a:t>
            </a:r>
          </a:p>
          <a:p>
            <a:pPr algn="just">
              <a:spcBef>
                <a:spcPct val="0"/>
              </a:spcBef>
              <a:spcAft>
                <a:spcPct val="0"/>
              </a:spcAft>
              <a:buFontTx/>
              <a:buChar char="-"/>
            </a:pPr>
            <a:r>
              <a:rPr lang="ru-RU" altLang="ru-RU" b="1" i="1" dirty="0" smtClean="0">
                <a:solidFill>
                  <a:schemeClr val="tx2">
                    <a:lumMod val="95000"/>
                    <a:lumOff val="5000"/>
                  </a:schemeClr>
                </a:solidFill>
                <a:latin typeface="Times New Roman" panose="02020603050405020304" pitchFamily="18" charset="0"/>
              </a:rPr>
              <a:t>вышли </a:t>
            </a:r>
            <a:r>
              <a:rPr lang="ru-RU" altLang="ru-RU" b="1" i="1" dirty="0">
                <a:solidFill>
                  <a:schemeClr val="tx2">
                    <a:lumMod val="95000"/>
                    <a:lumOff val="5000"/>
                  </a:schemeClr>
                </a:solidFill>
                <a:latin typeface="Times New Roman" panose="02020603050405020304" pitchFamily="18" charset="0"/>
              </a:rPr>
              <a:t>из отпуска по уходу за ребенком до 1,5 лет досрочно (в </a:t>
            </a:r>
            <a:r>
              <a:rPr lang="ru-RU" altLang="ru-RU" b="1" i="1" dirty="0" err="1">
                <a:solidFill>
                  <a:schemeClr val="tx2">
                    <a:lumMod val="95000"/>
                    <a:lumOff val="5000"/>
                  </a:schemeClr>
                </a:solidFill>
                <a:latin typeface="Times New Roman" panose="02020603050405020304" pitchFamily="18" charset="0"/>
              </a:rPr>
              <a:t>т.ч</a:t>
            </a:r>
            <a:r>
              <a:rPr lang="ru-RU" altLang="ru-RU" b="1" i="1" dirty="0">
                <a:solidFill>
                  <a:schemeClr val="tx2">
                    <a:lumMod val="95000"/>
                    <a:lumOff val="5000"/>
                  </a:schemeClr>
                </a:solidFill>
                <a:latin typeface="Times New Roman" panose="02020603050405020304" pitchFamily="18" charset="0"/>
              </a:rPr>
              <a:t>. на неполный день, надомную или дистанционную работу</a:t>
            </a:r>
            <a:r>
              <a:rPr lang="ru-RU" altLang="ru-RU" b="1" i="1" dirty="0" smtClean="0">
                <a:solidFill>
                  <a:schemeClr val="tx2">
                    <a:lumMod val="95000"/>
                    <a:lumOff val="5000"/>
                  </a:schemeClr>
                </a:solidFill>
                <a:latin typeface="Times New Roman" panose="02020603050405020304" pitchFamily="18" charset="0"/>
              </a:rPr>
              <a:t>);</a:t>
            </a:r>
          </a:p>
          <a:p>
            <a:pPr algn="just">
              <a:spcBef>
                <a:spcPct val="0"/>
              </a:spcBef>
              <a:spcAft>
                <a:spcPct val="0"/>
              </a:spcAft>
              <a:buFontTx/>
              <a:buChar char="-"/>
            </a:pPr>
            <a:r>
              <a:rPr lang="ru-RU" altLang="ru-RU" b="1" i="1" dirty="0" smtClean="0">
                <a:solidFill>
                  <a:schemeClr val="tx2">
                    <a:lumMod val="95000"/>
                    <a:lumOff val="5000"/>
                  </a:schemeClr>
                </a:solidFill>
                <a:latin typeface="Times New Roman" panose="02020603050405020304" pitchFamily="18" charset="0"/>
              </a:rPr>
              <a:t>в </a:t>
            </a:r>
            <a:r>
              <a:rPr lang="ru-RU" altLang="ru-RU" b="1" i="1" dirty="0">
                <a:solidFill>
                  <a:schemeClr val="tx2">
                    <a:lumMod val="95000"/>
                    <a:lumOff val="5000"/>
                  </a:schemeClr>
                </a:solidFill>
                <a:latin typeface="Times New Roman" panose="02020603050405020304" pitchFamily="18" charset="0"/>
              </a:rPr>
              <a:t>период такого отпуска трудятся у другого работодателя</a:t>
            </a:r>
            <a:r>
              <a:rPr lang="ru-RU" altLang="ru-RU" b="1" i="1" dirty="0" smtClean="0">
                <a:solidFill>
                  <a:schemeClr val="tx2">
                    <a:lumMod val="95000"/>
                    <a:lumOff val="5000"/>
                  </a:schemeClr>
                </a:solidFill>
                <a:latin typeface="Times New Roman" panose="02020603050405020304" pitchFamily="18" charset="0"/>
              </a:rPr>
              <a:t>. </a:t>
            </a:r>
          </a:p>
          <a:p>
            <a:pPr algn="just">
              <a:spcBef>
                <a:spcPct val="0"/>
              </a:spcBef>
              <a:spcAft>
                <a:spcPct val="0"/>
              </a:spcAft>
              <a:buFontTx/>
              <a:buChar char="-"/>
            </a:pPr>
            <a:endParaRPr lang="ru-RU" altLang="ru-RU" b="1" i="1" dirty="0">
              <a:solidFill>
                <a:schemeClr val="tx2">
                  <a:lumMod val="95000"/>
                  <a:lumOff val="5000"/>
                </a:schemeClr>
              </a:solidFill>
              <a:latin typeface="Times New Roman" panose="02020603050405020304" pitchFamily="18" charset="0"/>
            </a:endParaRPr>
          </a:p>
          <a:p>
            <a:pPr marL="0" indent="0"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Вступит </a:t>
            </a:r>
            <a:r>
              <a:rPr lang="ru-RU" altLang="ru-RU" b="1" i="1" dirty="0">
                <a:solidFill>
                  <a:schemeClr val="tx2">
                    <a:lumMod val="95000"/>
                    <a:lumOff val="5000"/>
                  </a:schemeClr>
                </a:solidFill>
                <a:latin typeface="Times New Roman" panose="02020603050405020304" pitchFamily="18" charset="0"/>
              </a:rPr>
              <a:t>в силу 1 января 2024 </a:t>
            </a:r>
            <a:r>
              <a:rPr lang="ru-RU" altLang="ru-RU" b="1" i="1" dirty="0" smtClean="0">
                <a:solidFill>
                  <a:schemeClr val="tx2">
                    <a:lumMod val="95000"/>
                    <a:lumOff val="5000"/>
                  </a:schemeClr>
                </a:solidFill>
                <a:latin typeface="Times New Roman" panose="02020603050405020304" pitchFamily="18" charset="0"/>
              </a:rPr>
              <a:t>года</a:t>
            </a:r>
            <a:endParaRPr lang="ru-RU" altLang="ru-RU" b="1" i="1" dirty="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4031524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fontScale="90000"/>
          </a:bodyPr>
          <a:lstStyle/>
          <a:p>
            <a:pPr algn="ctr"/>
            <a:r>
              <a:rPr lang="ru-RU" b="1" dirty="0" smtClean="0"/>
              <a:t>СОДЕРЖАНИЕ </a:t>
            </a:r>
            <a:r>
              <a:rPr lang="ru-RU" b="1" dirty="0"/>
              <a:t>КОЛЛЕКТИВНОГО ДОГОВОРА</a:t>
            </a:r>
            <a:endParaRPr lang="ru-RU" b="1" dirty="0"/>
          </a:p>
        </p:txBody>
      </p:sp>
      <p:sp>
        <p:nvSpPr>
          <p:cNvPr id="3" name="Объект 2"/>
          <p:cNvSpPr>
            <a:spLocks noGrp="1"/>
          </p:cNvSpPr>
          <p:nvPr>
            <p:ph idx="1"/>
          </p:nvPr>
        </p:nvSpPr>
        <p:spPr>
          <a:xfrm>
            <a:off x="365760" y="1619793"/>
            <a:ext cx="11594592" cy="5164183"/>
          </a:xfrm>
        </p:spPr>
        <p:txBody>
          <a:bodyPr rtlCol="0">
            <a:normAutofit lnSpcReduction="10000"/>
          </a:bodyPr>
          <a:lstStyle/>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 Категории лиц кому испытание </a:t>
            </a:r>
            <a:r>
              <a:rPr lang="ru-RU" altLang="ru-RU" sz="2800" b="1" i="1" dirty="0">
                <a:solidFill>
                  <a:schemeClr val="tx2">
                    <a:lumMod val="95000"/>
                    <a:lumOff val="5000"/>
                  </a:schemeClr>
                </a:solidFill>
                <a:latin typeface="Times New Roman" panose="02020603050405020304" pitchFamily="18" charset="0"/>
              </a:rPr>
              <a:t>при приеме на работу не </a:t>
            </a:r>
            <a:r>
              <a:rPr lang="ru-RU" altLang="ru-RU" sz="2800" b="1" i="1" dirty="0" smtClean="0">
                <a:solidFill>
                  <a:schemeClr val="tx2">
                    <a:lumMod val="95000"/>
                    <a:lumOff val="5000"/>
                  </a:schemeClr>
                </a:solidFill>
                <a:latin typeface="Times New Roman" panose="02020603050405020304" pitchFamily="18" charset="0"/>
              </a:rPr>
              <a:t>устанавливается ст.70 ТК РФ</a:t>
            </a: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О начислении заработной платы работнику за </a:t>
            </a:r>
            <a:r>
              <a:rPr lang="ru-RU" altLang="ru-RU" sz="2800" b="1" i="1" dirty="0">
                <a:solidFill>
                  <a:schemeClr val="tx2">
                    <a:lumMod val="95000"/>
                    <a:lumOff val="5000"/>
                  </a:schemeClr>
                </a:solidFill>
                <a:latin typeface="Times New Roman" panose="02020603050405020304" pitchFamily="18" charset="0"/>
              </a:rPr>
              <a:t>период отстранения от </a:t>
            </a:r>
            <a:r>
              <a:rPr lang="ru-RU" altLang="ru-RU" sz="2800" b="1" i="1" dirty="0" smtClean="0">
                <a:solidFill>
                  <a:schemeClr val="tx2">
                    <a:lumMod val="95000"/>
                    <a:lumOff val="5000"/>
                  </a:schemeClr>
                </a:solidFill>
                <a:latin typeface="Times New Roman" panose="02020603050405020304" pitchFamily="18" charset="0"/>
              </a:rPr>
              <a:t>работы, в случае когда </a:t>
            </a:r>
            <a:r>
              <a:rPr lang="ru-RU" altLang="ru-RU" sz="2800" b="1" i="1" dirty="0">
                <a:solidFill>
                  <a:schemeClr val="tx2">
                    <a:lumMod val="95000"/>
                    <a:lumOff val="5000"/>
                  </a:schemeClr>
                </a:solidFill>
                <a:latin typeface="Times New Roman" panose="02020603050405020304" pitchFamily="18" charset="0"/>
              </a:rPr>
              <a:t>работник, </a:t>
            </a:r>
            <a:r>
              <a:rPr lang="ru-RU" altLang="ru-RU" sz="2800" b="1" i="1" dirty="0" smtClean="0">
                <a:solidFill>
                  <a:schemeClr val="tx2">
                    <a:lumMod val="95000"/>
                    <a:lumOff val="5000"/>
                  </a:schemeClr>
                </a:solidFill>
                <a:latin typeface="Times New Roman" panose="02020603050405020304" pitchFamily="18" charset="0"/>
              </a:rPr>
              <a:t>нуждался в </a:t>
            </a:r>
            <a:r>
              <a:rPr lang="ru-RU" altLang="ru-RU" sz="2800" b="1" i="1" dirty="0">
                <a:solidFill>
                  <a:schemeClr val="tx2">
                    <a:lumMod val="95000"/>
                    <a:lumOff val="5000"/>
                  </a:schemeClr>
                </a:solidFill>
                <a:latin typeface="Times New Roman" panose="02020603050405020304" pitchFamily="18" charset="0"/>
              </a:rPr>
              <a:t>соответствии с медицинским заключением во временном переводе на другую работу на срок до </a:t>
            </a:r>
            <a:r>
              <a:rPr lang="ru-RU" altLang="ru-RU" sz="2800" b="1" i="1" dirty="0" smtClean="0">
                <a:solidFill>
                  <a:schemeClr val="tx2">
                    <a:lumMod val="95000"/>
                    <a:lumOff val="5000"/>
                  </a:schemeClr>
                </a:solidFill>
                <a:latin typeface="Times New Roman" panose="02020603050405020304" pitchFamily="18" charset="0"/>
              </a:rPr>
              <a:t>4 </a:t>
            </a:r>
            <a:r>
              <a:rPr lang="ru-RU" altLang="ru-RU" sz="2800" b="1" i="1" dirty="0">
                <a:solidFill>
                  <a:schemeClr val="tx2">
                    <a:lumMod val="95000"/>
                    <a:lumOff val="5000"/>
                  </a:schemeClr>
                </a:solidFill>
                <a:latin typeface="Times New Roman" panose="02020603050405020304" pitchFamily="18" charset="0"/>
              </a:rPr>
              <a:t>месяцев, </a:t>
            </a:r>
            <a:r>
              <a:rPr lang="ru-RU" altLang="ru-RU" sz="2800" b="1" i="1" dirty="0" smtClean="0">
                <a:solidFill>
                  <a:schemeClr val="tx2">
                    <a:lumMod val="95000"/>
                    <a:lumOff val="5000"/>
                  </a:schemeClr>
                </a:solidFill>
                <a:latin typeface="Times New Roman" panose="02020603050405020304" pitchFamily="18" charset="0"/>
              </a:rPr>
              <a:t>но отказывается от перевода либо соответствующая </a:t>
            </a:r>
            <a:r>
              <a:rPr lang="ru-RU" altLang="ru-RU" sz="2800" b="1" i="1" dirty="0">
                <a:solidFill>
                  <a:schemeClr val="tx2">
                    <a:lumMod val="95000"/>
                    <a:lumOff val="5000"/>
                  </a:schemeClr>
                </a:solidFill>
                <a:latin typeface="Times New Roman" panose="02020603050405020304" pitchFamily="18" charset="0"/>
              </a:rPr>
              <a:t>работа у работодателя </a:t>
            </a:r>
            <a:r>
              <a:rPr lang="ru-RU" altLang="ru-RU" sz="2800" b="1" i="1" dirty="0" smtClean="0">
                <a:solidFill>
                  <a:schemeClr val="tx2">
                    <a:lumMod val="95000"/>
                    <a:lumOff val="5000"/>
                  </a:schemeClr>
                </a:solidFill>
                <a:latin typeface="Times New Roman" panose="02020603050405020304" pitchFamily="18" charset="0"/>
              </a:rPr>
              <a:t>отсутствовала ст.73 ТК РФ</a:t>
            </a: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Об обязанности работодателя предлагать </a:t>
            </a:r>
            <a:r>
              <a:rPr lang="ru-RU" altLang="ru-RU" sz="2800" b="1" i="1" dirty="0">
                <a:solidFill>
                  <a:schemeClr val="tx2">
                    <a:lumMod val="95000"/>
                    <a:lumOff val="5000"/>
                  </a:schemeClr>
                </a:solidFill>
                <a:latin typeface="Times New Roman" panose="02020603050405020304" pitchFamily="18" charset="0"/>
              </a:rPr>
              <a:t>вакансии в других местностях </a:t>
            </a:r>
            <a:r>
              <a:rPr lang="ru-RU" altLang="ru-RU" sz="2800" b="1" i="1" dirty="0" smtClean="0">
                <a:solidFill>
                  <a:schemeClr val="tx2">
                    <a:lumMod val="95000"/>
                    <a:lumOff val="5000"/>
                  </a:schemeClr>
                </a:solidFill>
                <a:latin typeface="Times New Roman" panose="02020603050405020304" pitchFamily="18" charset="0"/>
              </a:rPr>
              <a:t>если </a:t>
            </a:r>
            <a:r>
              <a:rPr lang="ru-RU" altLang="ru-RU" sz="2800" b="1" i="1" dirty="0">
                <a:solidFill>
                  <a:schemeClr val="tx2">
                    <a:lumMod val="95000"/>
                    <a:lumOff val="5000"/>
                  </a:schemeClr>
                </a:solidFill>
                <a:latin typeface="Times New Roman" panose="02020603050405020304" pitchFamily="18" charset="0"/>
              </a:rPr>
              <a:t>работник </a:t>
            </a:r>
            <a:r>
              <a:rPr lang="ru-RU" altLang="ru-RU" sz="2800" b="1" i="1" dirty="0" smtClean="0">
                <a:solidFill>
                  <a:schemeClr val="tx2">
                    <a:lumMod val="95000"/>
                    <a:lumOff val="5000"/>
                  </a:schemeClr>
                </a:solidFill>
                <a:latin typeface="Times New Roman" panose="02020603050405020304" pitchFamily="18" charset="0"/>
              </a:rPr>
              <a:t>был не </a:t>
            </a:r>
            <a:r>
              <a:rPr lang="ru-RU" altLang="ru-RU" sz="2800" b="1" i="1" dirty="0">
                <a:solidFill>
                  <a:schemeClr val="tx2">
                    <a:lumMod val="95000"/>
                    <a:lumOff val="5000"/>
                  </a:schemeClr>
                </a:solidFill>
                <a:latin typeface="Times New Roman" panose="02020603050405020304" pitchFamily="18" charset="0"/>
              </a:rPr>
              <a:t>согласен работать в новых условиях, </a:t>
            </a:r>
            <a:r>
              <a:rPr lang="ru-RU" altLang="ru-RU" sz="2800" b="1" i="1" dirty="0" smtClean="0">
                <a:solidFill>
                  <a:schemeClr val="tx2">
                    <a:lumMod val="95000"/>
                    <a:lumOff val="5000"/>
                  </a:schemeClr>
                </a:solidFill>
                <a:latin typeface="Times New Roman" panose="02020603050405020304" pitchFamily="18" charset="0"/>
              </a:rPr>
              <a:t>когда они возникли по </a:t>
            </a:r>
            <a:r>
              <a:rPr lang="ru-RU" altLang="ru-RU" sz="2800" b="1" i="1" dirty="0">
                <a:solidFill>
                  <a:schemeClr val="tx2">
                    <a:lumMod val="95000"/>
                    <a:lumOff val="5000"/>
                  </a:schemeClr>
                </a:solidFill>
                <a:latin typeface="Times New Roman" panose="02020603050405020304" pitchFamily="18" charset="0"/>
              </a:rPr>
              <a:t>причинам, связанным с изменением организационных или </a:t>
            </a:r>
            <a:r>
              <a:rPr lang="ru-RU" altLang="ru-RU" sz="2800" b="1" i="1" dirty="0" smtClean="0">
                <a:solidFill>
                  <a:schemeClr val="tx2">
                    <a:lumMod val="95000"/>
                    <a:lumOff val="5000"/>
                  </a:schemeClr>
                </a:solidFill>
                <a:latin typeface="Times New Roman" panose="02020603050405020304" pitchFamily="18" charset="0"/>
              </a:rPr>
              <a:t>технологических условий труда ст.74 ТК РФ</a:t>
            </a: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endParaRPr lang="ru-RU" altLang="ru-RU" sz="2800" b="1" i="1" dirty="0" smtClean="0">
              <a:solidFill>
                <a:schemeClr val="tx2">
                  <a:lumMod val="95000"/>
                  <a:lumOff val="5000"/>
                </a:schemeClr>
              </a:solidFill>
              <a:latin typeface="Times New Roman" panose="02020603050405020304" pitchFamily="18" charset="0"/>
            </a:endParaRPr>
          </a:p>
          <a:p>
            <a:pPr marL="0" indent="0" algn="just">
              <a:spcBef>
                <a:spcPct val="0"/>
              </a:spcBef>
              <a:spcAft>
                <a:spcPct val="0"/>
              </a:spcAft>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24387580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228600" y="1468877"/>
            <a:ext cx="11850624" cy="5291846"/>
          </a:xfrm>
        </p:spPr>
        <p:txBody>
          <a:bodyPr rtlCol="0">
            <a:normAutofit/>
          </a:bodyPr>
          <a:lstStyle/>
          <a:p>
            <a:pPr algn="just">
              <a:spcBef>
                <a:spcPct val="0"/>
              </a:spcBef>
              <a:spcAft>
                <a:spcPct val="0"/>
              </a:spcAft>
              <a:buNone/>
            </a:pPr>
            <a:r>
              <a:rPr lang="ru-RU" altLang="ru-RU" b="1" i="1" dirty="0">
                <a:solidFill>
                  <a:srgbClr val="0070C0"/>
                </a:solidFill>
                <a:latin typeface="Times New Roman" panose="02020603050405020304" pitchFamily="18" charset="0"/>
              </a:rPr>
              <a:t>Проект Федерального закона N 463171-8</a:t>
            </a:r>
          </a:p>
          <a:p>
            <a:pPr algn="just">
              <a:spcBef>
                <a:spcPct val="0"/>
              </a:spcBef>
              <a:spcAft>
                <a:spcPct val="0"/>
              </a:spcAft>
              <a:buNone/>
            </a:pPr>
            <a:endParaRPr lang="ru-RU" altLang="ru-RU" b="1" i="1" dirty="0" smtClean="0">
              <a:solidFill>
                <a:srgbClr val="0070C0"/>
              </a:solidFill>
              <a:latin typeface="Times New Roman" panose="02020603050405020304" pitchFamily="18" charset="0"/>
            </a:endParaRPr>
          </a:p>
          <a:p>
            <a:pPr algn="just">
              <a:spcBef>
                <a:spcPct val="0"/>
              </a:spcBef>
              <a:spcAft>
                <a:spcPct val="0"/>
              </a:spcAft>
              <a:buNone/>
            </a:pPr>
            <a:endParaRPr lang="ru-RU" altLang="ru-RU" b="1" i="1" dirty="0">
              <a:solidFill>
                <a:srgbClr val="0070C0"/>
              </a:solidFill>
              <a:latin typeface="Times New Roman" panose="02020603050405020304" pitchFamily="18" charset="0"/>
            </a:endParaRP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Статья </a:t>
            </a:r>
            <a:r>
              <a:rPr lang="ru-RU" altLang="ru-RU" b="1" i="1" dirty="0">
                <a:solidFill>
                  <a:schemeClr val="tx2">
                    <a:lumMod val="95000"/>
                    <a:lumOff val="5000"/>
                  </a:schemeClr>
                </a:solidFill>
                <a:latin typeface="Times New Roman" panose="02020603050405020304" pitchFamily="18" charset="0"/>
              </a:rPr>
              <a:t>351.8. Особенности регулирования труда граждан </a:t>
            </a:r>
            <a:r>
              <a:rPr lang="ru-RU" altLang="ru-RU" b="1" i="1" dirty="0" err="1">
                <a:solidFill>
                  <a:schemeClr val="tx2">
                    <a:lumMod val="95000"/>
                    <a:lumOff val="5000"/>
                  </a:schemeClr>
                </a:solidFill>
                <a:latin typeface="Times New Roman" panose="02020603050405020304" pitchFamily="18" charset="0"/>
              </a:rPr>
              <a:t>предпенсионного</a:t>
            </a:r>
            <a:r>
              <a:rPr lang="ru-RU" altLang="ru-RU" b="1" i="1" dirty="0">
                <a:solidFill>
                  <a:schemeClr val="tx2">
                    <a:lumMod val="95000"/>
                    <a:lumOff val="5000"/>
                  </a:schemeClr>
                </a:solidFill>
                <a:latin typeface="Times New Roman" panose="02020603050405020304" pitchFamily="18" charset="0"/>
              </a:rPr>
              <a:t> и пенсионного возраста</a:t>
            </a:r>
          </a:p>
          <a:p>
            <a:pPr marL="0" indent="357188"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 Ежегодный основной оплачиваемый отпуск предоставляется гражданам </a:t>
            </a:r>
            <a:r>
              <a:rPr lang="ru-RU" altLang="ru-RU" b="1" i="1" dirty="0" err="1">
                <a:solidFill>
                  <a:schemeClr val="tx2">
                    <a:lumMod val="95000"/>
                    <a:lumOff val="5000"/>
                  </a:schemeClr>
                </a:solidFill>
                <a:latin typeface="Times New Roman" panose="02020603050405020304" pitchFamily="18" charset="0"/>
              </a:rPr>
              <a:t>предпенсионного</a:t>
            </a:r>
            <a:r>
              <a:rPr lang="ru-RU" altLang="ru-RU" b="1" i="1" dirty="0">
                <a:solidFill>
                  <a:schemeClr val="tx2">
                    <a:lumMod val="95000"/>
                    <a:lumOff val="5000"/>
                  </a:schemeClr>
                </a:solidFill>
                <a:latin typeface="Times New Roman" panose="02020603050405020304" pitchFamily="18" charset="0"/>
              </a:rPr>
              <a:t> и пенсионного возраста продолжительностью 35 календарных дней</a:t>
            </a:r>
            <a:r>
              <a:rPr lang="ru-RU" altLang="ru-RU" b="1" i="1" dirty="0" smtClean="0">
                <a:solidFill>
                  <a:schemeClr val="tx2">
                    <a:lumMod val="95000"/>
                    <a:lumOff val="5000"/>
                  </a:schemeClr>
                </a:solidFill>
                <a:latin typeface="Times New Roman" panose="02020603050405020304" pitchFamily="18" charset="0"/>
              </a:rPr>
              <a:t>.</a:t>
            </a: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Для </a:t>
            </a:r>
            <a:r>
              <a:rPr lang="ru-RU" altLang="ru-RU" b="1" i="1" dirty="0">
                <a:solidFill>
                  <a:schemeClr val="tx2">
                    <a:lumMod val="95000"/>
                    <a:lumOff val="5000"/>
                  </a:schemeClr>
                </a:solidFill>
                <a:latin typeface="Times New Roman" panose="02020603050405020304" pitchFamily="18" charset="0"/>
              </a:rPr>
              <a:t>целей настоящей статьи под </a:t>
            </a:r>
            <a:r>
              <a:rPr lang="ru-RU" altLang="ru-RU" b="1" i="1" dirty="0" err="1">
                <a:solidFill>
                  <a:schemeClr val="tx2">
                    <a:lumMod val="95000"/>
                    <a:lumOff val="5000"/>
                  </a:schemeClr>
                </a:solidFill>
                <a:latin typeface="Times New Roman" panose="02020603050405020304" pitchFamily="18" charset="0"/>
              </a:rPr>
              <a:t>предпенсионным</a:t>
            </a:r>
            <a:r>
              <a:rPr lang="ru-RU" altLang="ru-RU" b="1" i="1" dirty="0">
                <a:solidFill>
                  <a:schemeClr val="tx2">
                    <a:lumMod val="95000"/>
                    <a:lumOff val="5000"/>
                  </a:schemeClr>
                </a:solidFill>
                <a:latin typeface="Times New Roman" panose="02020603050405020304" pitchFamily="18" charset="0"/>
              </a:rPr>
              <a:t> возрастом понимается возрастной период продолжительностью до пяти лет, предшествующий назначению лицу страховой пенсии по старости в соответствии с пенсионным законодательством Российской Федерации</a:t>
            </a:r>
            <a:r>
              <a:rPr lang="ru-RU" altLang="ru-RU" b="1" i="1" dirty="0" smtClean="0">
                <a:solidFill>
                  <a:schemeClr val="tx2">
                    <a:lumMod val="95000"/>
                    <a:lumOff val="5000"/>
                  </a:schemeClr>
                </a:solidFill>
                <a:latin typeface="Times New Roman" panose="02020603050405020304" pitchFamily="18" charset="0"/>
              </a:rPr>
              <a:t>.</a:t>
            </a:r>
          </a:p>
          <a:p>
            <a:pPr marL="0" indent="357188" algn="just">
              <a:spcBef>
                <a:spcPct val="0"/>
              </a:spcBef>
              <a:spcAft>
                <a:spcPct val="0"/>
              </a:spcAft>
              <a:buNone/>
            </a:pPr>
            <a:endParaRPr lang="ru-RU" altLang="ru-RU" b="1" i="1" dirty="0">
              <a:solidFill>
                <a:srgbClr val="0070C0"/>
              </a:solidFill>
              <a:latin typeface="Times New Roman" panose="02020603050405020304" pitchFamily="18" charset="0"/>
            </a:endParaRPr>
          </a:p>
        </p:txBody>
      </p:sp>
    </p:spTree>
    <p:extLst>
      <p:ext uri="{BB962C8B-B14F-4D97-AF65-F5344CB8AC3E}">
        <p14:creationId xmlns:p14="http://schemas.microsoft.com/office/powerpoint/2010/main" val="3228728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385789" y="1680755"/>
            <a:ext cx="11594592" cy="5042262"/>
          </a:xfrm>
        </p:spPr>
        <p:txBody>
          <a:bodyPr rtlCol="0">
            <a:normAutofit fontScale="92500"/>
          </a:bodyPr>
          <a:lstStyle/>
          <a:p>
            <a:pPr marL="0" indent="447675" algn="just">
              <a:spcBef>
                <a:spcPct val="0"/>
              </a:spcBef>
              <a:spcAft>
                <a:spcPct val="0"/>
              </a:spcAft>
              <a:buNone/>
            </a:pPr>
            <a:r>
              <a:rPr lang="ru-RU" altLang="ru-RU" b="1" i="1" dirty="0">
                <a:solidFill>
                  <a:srgbClr val="0070C0"/>
                </a:solidFill>
                <a:latin typeface="Times New Roman" panose="02020603050405020304" pitchFamily="18" charset="0"/>
              </a:rPr>
              <a:t>Проект Приказа Минтруда России "Об утверждении Правил по охране труда при работах в особых температурных условиях, воздействии климата и </a:t>
            </a:r>
            <a:r>
              <a:rPr lang="ru-RU" altLang="ru-RU" b="1" i="1" dirty="0" smtClean="0">
                <a:solidFill>
                  <a:srgbClr val="0070C0"/>
                </a:solidFill>
                <a:latin typeface="Times New Roman" panose="02020603050405020304" pitchFamily="18" charset="0"/>
              </a:rPr>
              <a:t>микроклимата«</a:t>
            </a:r>
          </a:p>
          <a:p>
            <a:pPr marL="0" indent="447675" algn="just">
              <a:spcBef>
                <a:spcPct val="0"/>
              </a:spcBef>
              <a:spcAft>
                <a:spcPct val="0"/>
              </a:spcAft>
              <a:buNone/>
            </a:pPr>
            <a:r>
              <a:rPr lang="en-US" altLang="ru-RU" b="1" i="1" dirty="0" smtClean="0">
                <a:solidFill>
                  <a:srgbClr val="0070C0"/>
                </a:solidFill>
                <a:latin typeface="Times New Roman" panose="02020603050405020304" pitchFamily="18" charset="0"/>
              </a:rPr>
              <a:t>ID </a:t>
            </a:r>
            <a:r>
              <a:rPr lang="ru-RU" altLang="ru-RU" b="1" i="1" dirty="0">
                <a:solidFill>
                  <a:srgbClr val="0070C0"/>
                </a:solidFill>
                <a:latin typeface="Times New Roman" panose="02020603050405020304" pitchFamily="18" charset="0"/>
              </a:rPr>
              <a:t>проекта 02/08/04-23/00137216</a:t>
            </a:r>
          </a:p>
          <a:p>
            <a:pPr marL="0" indent="447675" algn="just">
              <a:spcBef>
                <a:spcPct val="0"/>
              </a:spcBef>
              <a:spcAft>
                <a:spcPct val="0"/>
              </a:spcAft>
              <a:buNone/>
            </a:pPr>
            <a:endParaRPr lang="ru-RU" altLang="ru-RU" b="1" i="1" dirty="0">
              <a:solidFill>
                <a:srgbClr val="0070C0"/>
              </a:solidFill>
              <a:latin typeface="Times New Roman" panose="02020603050405020304" pitchFamily="18" charset="0"/>
            </a:endParaRPr>
          </a:p>
          <a:p>
            <a:pPr marL="0" indent="447675" algn="just">
              <a:spcBef>
                <a:spcPct val="0"/>
              </a:spcBef>
              <a:spcAft>
                <a:spcPct val="0"/>
              </a:spcAft>
              <a:buNone/>
            </a:pPr>
            <a:r>
              <a:rPr lang="ru-RU" altLang="ru-RU" sz="2800" b="1" i="1" dirty="0" smtClean="0">
                <a:solidFill>
                  <a:schemeClr val="tx2">
                    <a:lumMod val="95000"/>
                    <a:lumOff val="5000"/>
                  </a:schemeClr>
                </a:solidFill>
                <a:latin typeface="Times New Roman" panose="02020603050405020304" pitchFamily="18" charset="0"/>
              </a:rPr>
              <a:t>13</a:t>
            </a:r>
            <a:r>
              <a:rPr lang="ru-RU" altLang="ru-RU" sz="2800" b="1" i="1" dirty="0">
                <a:solidFill>
                  <a:schemeClr val="tx2">
                    <a:lumMod val="95000"/>
                    <a:lumOff val="5000"/>
                  </a:schemeClr>
                </a:solidFill>
                <a:latin typeface="Times New Roman" panose="02020603050405020304" pitchFamily="18" charset="0"/>
              </a:rPr>
              <a:t>. В случае, если температура в рабочем помещении находится в диапазоне 28,5 - 29 °C, необходимо сокращать продолжительность рабочего дня на один час, в диапазоне 29 - 30,5 °C - на два часа, температуры свыше 30,5 °C - на четыре часа.</a:t>
            </a:r>
          </a:p>
          <a:p>
            <a:pPr marL="0" indent="447675"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14. При работах на открытой территории и температуре наружного воздуха 32,5 °C и выше продолжительность периодов непрерывной работы должна составлять 15 - 20 минут с последующей продолжительностью отдыха не менее 10 - 12 минут в охлаждаемых помещениях</a:t>
            </a:r>
            <a:r>
              <a:rPr lang="ru-RU" altLang="ru-RU" sz="2800" b="1" i="1" dirty="0" smtClean="0">
                <a:solidFill>
                  <a:schemeClr val="tx2">
                    <a:lumMod val="95000"/>
                    <a:lumOff val="5000"/>
                  </a:schemeClr>
                </a:solidFill>
                <a:latin typeface="Times New Roman" panose="02020603050405020304" pitchFamily="18" charset="0"/>
              </a:rPr>
              <a:t>.</a:t>
            </a:r>
            <a:r>
              <a:rPr lang="ru-RU" altLang="ru-RU" sz="2800" b="1" i="1" dirty="0">
                <a:solidFill>
                  <a:schemeClr val="tx2">
                    <a:lumMod val="95000"/>
                    <a:lumOff val="5000"/>
                  </a:schemeClr>
                </a:solidFill>
                <a:latin typeface="Times New Roman" panose="02020603050405020304" pitchFamily="18" charset="0"/>
              </a:rPr>
              <a:t> </a:t>
            </a:r>
            <a:endParaRPr lang="ru-RU" altLang="ru-RU" sz="2800" b="1" i="1" dirty="0" smtClean="0">
              <a:solidFill>
                <a:schemeClr val="tx2">
                  <a:lumMod val="95000"/>
                  <a:lumOff val="5000"/>
                </a:schemeClr>
              </a:solidFill>
              <a:latin typeface="Times New Roman" panose="02020603050405020304" pitchFamily="18" charset="0"/>
            </a:endParaRPr>
          </a:p>
          <a:p>
            <a:pPr marL="0" indent="447675" algn="just">
              <a:spcBef>
                <a:spcPct val="0"/>
              </a:spcBef>
              <a:spcAft>
                <a:spcPct val="0"/>
              </a:spcAft>
              <a:buNone/>
            </a:pPr>
            <a:r>
              <a:rPr lang="ru-RU" altLang="ru-RU" sz="2800" b="1" i="1" dirty="0" smtClean="0">
                <a:solidFill>
                  <a:schemeClr val="tx2">
                    <a:lumMod val="95000"/>
                    <a:lumOff val="5000"/>
                  </a:schemeClr>
                </a:solidFill>
                <a:latin typeface="Times New Roman" panose="02020603050405020304" pitchFamily="18" charset="0"/>
              </a:rPr>
              <a:t>Приказ </a:t>
            </a:r>
            <a:r>
              <a:rPr lang="ru-RU" altLang="ru-RU" sz="2800" b="1" i="1" dirty="0">
                <a:solidFill>
                  <a:schemeClr val="tx2">
                    <a:lumMod val="95000"/>
                    <a:lumOff val="5000"/>
                  </a:schemeClr>
                </a:solidFill>
                <a:latin typeface="Times New Roman" panose="02020603050405020304" pitchFamily="18" charset="0"/>
              </a:rPr>
              <a:t>вступает в силу с 1 марта 2024 г. и действует до 1 марта 2029 года.</a:t>
            </a:r>
          </a:p>
          <a:p>
            <a:pPr marL="0" indent="447675" algn="just">
              <a:spcBef>
                <a:spcPct val="0"/>
              </a:spcBef>
              <a:spcAft>
                <a:spcPct val="0"/>
              </a:spcAft>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1218858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228600" y="1468877"/>
            <a:ext cx="11850624" cy="5291846"/>
          </a:xfrm>
        </p:spPr>
        <p:txBody>
          <a:bodyPr rtlCol="0">
            <a:normAutofit fontScale="77500" lnSpcReduction="20000"/>
          </a:bodyPr>
          <a:lstStyle/>
          <a:p>
            <a:pPr algn="just">
              <a:spcBef>
                <a:spcPct val="0"/>
              </a:spcBef>
              <a:spcAft>
                <a:spcPct val="0"/>
              </a:spcAft>
              <a:buNone/>
            </a:pPr>
            <a:r>
              <a:rPr lang="ru-RU" altLang="ru-RU" b="1" i="1" dirty="0">
                <a:solidFill>
                  <a:srgbClr val="0070C0"/>
                </a:solidFill>
                <a:latin typeface="Times New Roman" panose="02020603050405020304" pitchFamily="18" charset="0"/>
              </a:rPr>
              <a:t>Проект Федерального закона N </a:t>
            </a:r>
            <a:r>
              <a:rPr lang="ru-RU" altLang="ru-RU" b="1" i="1" dirty="0" smtClean="0">
                <a:solidFill>
                  <a:srgbClr val="0070C0"/>
                </a:solidFill>
                <a:latin typeface="Times New Roman" panose="02020603050405020304" pitchFamily="18" charset="0"/>
              </a:rPr>
              <a:t>396010-8 (возвращен для доработки, по вопросу финансирования)</a:t>
            </a:r>
            <a:endParaRPr lang="ru-RU" altLang="ru-RU" b="1" i="1" dirty="0" smtClean="0">
              <a:solidFill>
                <a:srgbClr val="0070C0"/>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Статья 163.1. Особенности организации труда при повышенной температуре воздуха на рабочем месте</a:t>
            </a: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 </a:t>
            </a: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В условиях работы при повышенной температуре воздуха работодатель обязан сохранить благоприятные условия труда посредством принятия мер для минимизации воздействия теплового излучения на работника и вытекающих из него рисков. Работодатель обязан:</a:t>
            </a: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организовывать за свой счет питьевой режим. Обеспечение питьевой водой должно быть в необходимом количестве, легкодоступным и неограниченным для работников;</a:t>
            </a: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создать необходимые условия для работников, прибывших из регионов с другими климатическими условиями посредством постепенного увеличения рабочей нагрузки и более частых перерывов;</a:t>
            </a: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при работе на открытом воздухе устанавливать на рабочих местах укрытия от прямых солнечных лучей, обеспечивать работников солнцезащитными средствами;</a:t>
            </a: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своевременно оказывать первую помощь работникам, у которых проявляются симптомы заболеваний, связанных с нахождением под воздействием повышенной температуры (теплового воздействия) на рабочем месте;</a:t>
            </a: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при работе на открытом воздухе и температуре наружного воздуха 32,5°C и выше организовывать продолжительность периодов непрерывной работы в 15 - 20 минут с последующей продолжительностью отдыха не менее 10 - 15 минут в охлаждаемых помещениях, обеспеченных водоснабжением;</a:t>
            </a: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контролировать соблюдение допустимой суммарной продолжительности термической нагрузки за рабочую смену. Смена при работе на открытом воздухе и температуре наружного воздуха 32,5°C и выше не должна превышать 4 - 5 часов, для лиц использующих специальную одежду для защиты от теплового излучения и 1,5 - 2 часа для лиц без использования специальной одежды для защиты от теплового излучения.</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1231865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228600" y="1468877"/>
            <a:ext cx="11850624" cy="5291846"/>
          </a:xfrm>
        </p:spPr>
        <p:txBody>
          <a:bodyPr rtlCol="0">
            <a:normAutofit/>
          </a:bodyPr>
          <a:lstStyle/>
          <a:p>
            <a:pPr algn="just">
              <a:spcBef>
                <a:spcPct val="0"/>
              </a:spcBef>
              <a:spcAft>
                <a:spcPct val="0"/>
              </a:spcAft>
              <a:buNone/>
            </a:pPr>
            <a:r>
              <a:rPr lang="ru-RU" altLang="ru-RU" b="1" i="1" dirty="0">
                <a:solidFill>
                  <a:srgbClr val="0070C0"/>
                </a:solidFill>
                <a:latin typeface="Times New Roman" panose="02020603050405020304" pitchFamily="18" charset="0"/>
              </a:rPr>
              <a:t>Проект Федерального закона N </a:t>
            </a:r>
            <a:r>
              <a:rPr lang="ru-RU" altLang="ru-RU" b="1" i="1" dirty="0" smtClean="0">
                <a:solidFill>
                  <a:srgbClr val="0070C0"/>
                </a:solidFill>
                <a:latin typeface="Times New Roman" panose="02020603050405020304" pitchFamily="18" charset="0"/>
              </a:rPr>
              <a:t>417717-8</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Статью 92 ТК РФ дополнить </a:t>
            </a:r>
            <a:r>
              <a:rPr lang="ru-RU" altLang="ru-RU" b="1" i="1" dirty="0">
                <a:solidFill>
                  <a:schemeClr val="tx2">
                    <a:lumMod val="95000"/>
                    <a:lumOff val="5000"/>
                  </a:schemeClr>
                </a:solidFill>
                <a:latin typeface="Times New Roman" panose="02020603050405020304" pitchFamily="18" charset="0"/>
              </a:rPr>
              <a:t>частью 6 следующего содержания:</a:t>
            </a:r>
          </a:p>
          <a:p>
            <a:pPr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В </a:t>
            </a:r>
            <a:r>
              <a:rPr lang="ru-RU" altLang="ru-RU" b="1" i="1" dirty="0">
                <a:solidFill>
                  <a:schemeClr val="tx2">
                    <a:lumMod val="95000"/>
                    <a:lumOff val="5000"/>
                  </a:schemeClr>
                </a:solidFill>
                <a:latin typeface="Times New Roman" panose="02020603050405020304" pitchFamily="18" charset="0"/>
              </a:rPr>
              <a:t>целях защиты работника от воздействия повышенных температур (теплового излучения) и сохранения благоприятных условий труда на рабочем месте работник вправе требовать сокращения продолжительности рабочего дня. Работодатель по требованию работника обязан сократить рабочий день (смену):</a:t>
            </a: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 при температуре воздуха 28,5 °C - на один час;</a:t>
            </a: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 при температуре воздуха от 28,6 °C до 29 °C - на два часа;</a:t>
            </a: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 при температуре воздуха от 29,1 °C и выше - на четыре часа</a:t>
            </a:r>
            <a:r>
              <a:rPr lang="ru-RU" altLang="ru-RU" b="1" i="1" dirty="0" smtClean="0">
                <a:solidFill>
                  <a:schemeClr val="tx2">
                    <a:lumMod val="95000"/>
                    <a:lumOff val="5000"/>
                  </a:schemeClr>
                </a:solidFill>
                <a:latin typeface="Times New Roman" panose="02020603050405020304" pitchFamily="18" charset="0"/>
              </a:rPr>
              <a:t>.</a:t>
            </a: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2172720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228600" y="1468877"/>
            <a:ext cx="11850624" cy="5291846"/>
          </a:xfrm>
        </p:spPr>
        <p:txBody>
          <a:bodyPr rtlCol="0">
            <a:normAutofit/>
          </a:bodyPr>
          <a:lstStyle/>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МРОТ с 1 января 2024 года планируют увеличить на 3 тыс. руб. - Минтруд подготовил проект</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На общественное обсуждение выставили поправки, по которым со следующего года МРОТ предлагают повысить на 18,5% до 19 242 руб. Напомним, что сейчас показатель установлен на уровне 16 242 руб. Настолько существенно повысить МРОТ поручил президент в ходе послания Федеральному Собранию.</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smtClean="0">
                <a:solidFill>
                  <a:srgbClr val="0070C0"/>
                </a:solidFill>
                <a:latin typeface="Times New Roman" panose="02020603050405020304" pitchFamily="18" charset="0"/>
              </a:rPr>
              <a:t>Проект </a:t>
            </a:r>
            <a:r>
              <a:rPr lang="ru-RU" altLang="ru-RU" b="1" i="1" dirty="0">
                <a:solidFill>
                  <a:srgbClr val="0070C0"/>
                </a:solidFill>
                <a:latin typeface="Times New Roman" panose="02020603050405020304" pitchFamily="18" charset="0"/>
              </a:rPr>
              <a:t>федерального закона (http://regulation.gov.ru/projects#npa=139684)</a:t>
            </a:r>
          </a:p>
        </p:txBody>
      </p:sp>
    </p:spTree>
    <p:extLst>
      <p:ext uri="{BB962C8B-B14F-4D97-AF65-F5344CB8AC3E}">
        <p14:creationId xmlns:p14="http://schemas.microsoft.com/office/powerpoint/2010/main" val="4230997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228600" y="1468877"/>
            <a:ext cx="11850624" cy="5291846"/>
          </a:xfrm>
        </p:spPr>
        <p:txBody>
          <a:bodyPr rtlCol="0">
            <a:normAutofit/>
          </a:bodyPr>
          <a:lstStyle/>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rgbClr val="0070C0"/>
                </a:solidFill>
                <a:latin typeface="Times New Roman" panose="02020603050405020304" pitchFamily="18" charset="0"/>
              </a:rPr>
              <a:t>Проект Федерального закона N </a:t>
            </a:r>
            <a:r>
              <a:rPr lang="ru-RU" altLang="ru-RU" b="1" i="1" dirty="0" smtClean="0">
                <a:solidFill>
                  <a:srgbClr val="0070C0"/>
                </a:solidFill>
                <a:latin typeface="Times New Roman" panose="02020603050405020304" pitchFamily="18" charset="0"/>
              </a:rPr>
              <a:t>409465-8</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Статья </a:t>
            </a:r>
            <a:r>
              <a:rPr lang="ru-RU" altLang="ru-RU" b="1" i="1" dirty="0">
                <a:solidFill>
                  <a:schemeClr val="tx2">
                    <a:lumMod val="95000"/>
                    <a:lumOff val="5000"/>
                  </a:schemeClr>
                </a:solidFill>
                <a:latin typeface="Times New Roman" panose="02020603050405020304" pitchFamily="18" charset="0"/>
              </a:rPr>
              <a:t>230.2. Единый государственный учет несчастных случаев на производстве</a:t>
            </a: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 </a:t>
            </a:r>
          </a:p>
          <a:p>
            <a:pPr marL="273050" indent="174625"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В </a:t>
            </a:r>
            <a:r>
              <a:rPr lang="ru-RU" altLang="ru-RU" b="1" i="1" dirty="0">
                <a:solidFill>
                  <a:schemeClr val="tx2">
                    <a:lumMod val="95000"/>
                    <a:lumOff val="5000"/>
                  </a:schemeClr>
                </a:solidFill>
                <a:latin typeface="Times New Roman" panose="02020603050405020304" pitchFamily="18" charset="0"/>
              </a:rPr>
              <a:t>целях реализации государственной политики в сфере охраны труда, обеспечения безопасных условий труда и государственных гарантий гражданам на реализацию их права в системе социального, медицинского и пенсионного страхования, организации учета сведений о несчастных случаях на производстве, а также в целях предоставления государственных и муниципальных услуг и исполнения государственных и муниципальных функций на территории Российской Федерации, создается Единая государственная информационная система учета несчастных случаев на производстве.</a:t>
            </a:r>
          </a:p>
        </p:txBody>
      </p:sp>
    </p:spTree>
    <p:extLst>
      <p:ext uri="{BB962C8B-B14F-4D97-AF65-F5344CB8AC3E}">
        <p14:creationId xmlns:p14="http://schemas.microsoft.com/office/powerpoint/2010/main" val="1567062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365760" y="1828800"/>
            <a:ext cx="11594592" cy="4754880"/>
          </a:xfrm>
        </p:spPr>
        <p:txBody>
          <a:bodyPr rtlCol="0">
            <a:normAutofit/>
          </a:bodyPr>
          <a:lstStyle/>
          <a:p>
            <a:pPr algn="just">
              <a:spcBef>
                <a:spcPct val="0"/>
              </a:spcBef>
              <a:spcAft>
                <a:spcPct val="0"/>
              </a:spcAft>
              <a:buNone/>
            </a:pPr>
            <a:r>
              <a:rPr lang="ru-RU" altLang="ru-RU" b="1" i="1" dirty="0">
                <a:solidFill>
                  <a:srgbClr val="0070C0"/>
                </a:solidFill>
                <a:latin typeface="Times New Roman" panose="02020603050405020304" pitchFamily="18" charset="0"/>
              </a:rPr>
              <a:t>Законопроект разработан в целях реализации Постановления Конституционного Суда РФ от 11 апреля 2023 г. N 16-П.</a:t>
            </a:r>
          </a:p>
          <a:p>
            <a:pPr algn="just">
              <a:spcBef>
                <a:spcPct val="0"/>
              </a:spcBef>
              <a:spcAft>
                <a:spcPct val="0"/>
              </a:spcAft>
              <a:buNone/>
            </a:pPr>
            <a:endParaRPr lang="ru-RU" altLang="ru-RU" b="1" i="1" dirty="0" smtClean="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в ст.236 ТК РФ </a:t>
            </a: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Проценты </a:t>
            </a:r>
            <a:r>
              <a:rPr lang="ru-RU" altLang="ru-RU" b="1" i="1" dirty="0">
                <a:solidFill>
                  <a:schemeClr val="tx2">
                    <a:lumMod val="95000"/>
                    <a:lumOff val="5000"/>
                  </a:schemeClr>
                </a:solidFill>
                <a:latin typeface="Times New Roman" panose="02020603050405020304" pitchFamily="18" charset="0"/>
              </a:rPr>
              <a:t>(денежная компенсация) подлежат взысканию с работодателя также в том случае, когда причитающиеся работнику выплаты не были ему начислены своевременно, а решением суда было признано право работника на их получение.</a:t>
            </a: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Проценты </a:t>
            </a:r>
            <a:r>
              <a:rPr lang="ru-RU" altLang="ru-RU" b="1" i="1" dirty="0">
                <a:solidFill>
                  <a:schemeClr val="tx2">
                    <a:lumMod val="95000"/>
                    <a:lumOff val="5000"/>
                  </a:schemeClr>
                </a:solidFill>
                <a:latin typeface="Times New Roman" panose="02020603050405020304" pitchFamily="18" charset="0"/>
              </a:rPr>
              <a:t>(денежной компенсации) предлагается исчислять из фактически не выплаченных денежных сумм, начиная со дня, следующего за днем, когда эти выплаты должны были быть выплачены при своевременном их начислении, по день фактического расчета </a:t>
            </a:r>
            <a:r>
              <a:rPr lang="ru-RU" altLang="ru-RU" b="1" i="1" dirty="0" smtClean="0">
                <a:solidFill>
                  <a:schemeClr val="tx2">
                    <a:lumMod val="95000"/>
                    <a:lumOff val="5000"/>
                  </a:schemeClr>
                </a:solidFill>
                <a:latin typeface="Times New Roman" panose="02020603050405020304" pitchFamily="18" charset="0"/>
              </a:rPr>
              <a:t>включительно</a:t>
            </a:r>
            <a:endParaRPr lang="ru-RU" altLang="ru-RU"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2996941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228600" y="1468877"/>
            <a:ext cx="11850624" cy="5291846"/>
          </a:xfrm>
        </p:spPr>
        <p:txBody>
          <a:bodyPr rtlCol="0">
            <a:normAutofit fontScale="85000" lnSpcReduction="20000"/>
          </a:bodyPr>
          <a:lstStyle/>
          <a:p>
            <a:pPr marL="0" indent="357188" algn="just">
              <a:spcBef>
                <a:spcPct val="0"/>
              </a:spcBef>
              <a:spcAft>
                <a:spcPct val="0"/>
              </a:spcAft>
              <a:buNone/>
            </a:pPr>
            <a:r>
              <a:rPr lang="ru-RU" altLang="ru-RU" b="1" i="1" dirty="0">
                <a:solidFill>
                  <a:srgbClr val="0070C0"/>
                </a:solidFill>
                <a:latin typeface="Times New Roman" panose="02020603050405020304" pitchFamily="18" charset="0"/>
              </a:rPr>
              <a:t>Постановление КС РФ от 27.06.2023 N 35-П</a:t>
            </a:r>
          </a:p>
          <a:p>
            <a:pPr marL="0" indent="357188" algn="just">
              <a:spcBef>
                <a:spcPct val="0"/>
              </a:spcBef>
              <a:spcAft>
                <a:spcPct val="0"/>
              </a:spcAft>
              <a:buNone/>
            </a:pPr>
            <a:endParaRPr lang="ru-RU" altLang="ru-RU" b="1" i="1" dirty="0" smtClean="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КС </a:t>
            </a:r>
            <a:r>
              <a:rPr lang="ru-RU" altLang="ru-RU" b="1" i="1" dirty="0">
                <a:solidFill>
                  <a:schemeClr val="tx2">
                    <a:lumMod val="95000"/>
                    <a:lumOff val="5000"/>
                  </a:schemeClr>
                </a:solidFill>
                <a:latin typeface="Times New Roman" panose="02020603050405020304" pitchFamily="18" charset="0"/>
              </a:rPr>
              <a:t>РФ: оплату за сверхурочную работу надо считать с учетом компенсационных и стимулирующих выплат</a:t>
            </a:r>
          </a:p>
          <a:p>
            <a:pPr marL="0" indent="357188"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Нормы ч. 1 ст. 152 ТК РФ суд признал неконституционными в той части, в которой они допускают оплату сверхурочной работы исходя лишь из тарифной ставки или оклада (должностного оклада) без компенсационных и стимулирующих выплат.</a:t>
            </a:r>
          </a:p>
          <a:p>
            <a:pPr marL="0" indent="357188"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До </a:t>
            </a:r>
            <a:r>
              <a:rPr lang="ru-RU" altLang="ru-RU" b="1" i="1" dirty="0">
                <a:solidFill>
                  <a:schemeClr val="tx2">
                    <a:lumMod val="95000"/>
                    <a:lumOff val="5000"/>
                  </a:schemeClr>
                </a:solidFill>
                <a:latin typeface="Times New Roman" panose="02020603050405020304" pitchFamily="18" charset="0"/>
              </a:rPr>
              <a:t>внесения изменений труд привлеченного к сверхурочной работе сотрудника, зарплата которого кроме тарифной ставки или оклада (должностного оклада) включает компенсационные и стимулирующие выплаты, оплачивают так:</a:t>
            </a:r>
          </a:p>
          <a:p>
            <a:pPr marL="0" indent="357188"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 время, отработанное в пределах длительности рабочего времени, - из расчета тарифной ставки или оклада (должностного оклада) с начислением всех </a:t>
            </a:r>
            <a:r>
              <a:rPr lang="ru-RU" altLang="ru-RU" b="1" i="1" dirty="0" err="1">
                <a:solidFill>
                  <a:schemeClr val="tx2">
                    <a:lumMod val="95000"/>
                    <a:lumOff val="5000"/>
                  </a:schemeClr>
                </a:solidFill>
                <a:latin typeface="Times New Roman" panose="02020603050405020304" pitchFamily="18" charset="0"/>
              </a:rPr>
              <a:t>допвыплат</a:t>
            </a:r>
            <a:r>
              <a:rPr lang="ru-RU" altLang="ru-RU" b="1" i="1" dirty="0">
                <a:solidFill>
                  <a:schemeClr val="tx2">
                    <a:lumMod val="95000"/>
                    <a:lumOff val="5000"/>
                  </a:schemeClr>
                </a:solidFill>
                <a:latin typeface="Times New Roman" panose="02020603050405020304" pitchFamily="18" charset="0"/>
              </a:rPr>
              <a:t>, предусмотренных системой оплаты труда. При этом работнику гарантируется зарплата в размере не ниже МРОТ без учета </a:t>
            </a:r>
            <a:r>
              <a:rPr lang="ru-RU" altLang="ru-RU" b="1" i="1" dirty="0" err="1">
                <a:solidFill>
                  <a:schemeClr val="tx2">
                    <a:lumMod val="95000"/>
                    <a:lumOff val="5000"/>
                  </a:schemeClr>
                </a:solidFill>
                <a:latin typeface="Times New Roman" panose="02020603050405020304" pitchFamily="18" charset="0"/>
              </a:rPr>
              <a:t>допвыплат</a:t>
            </a:r>
            <a:r>
              <a:rPr lang="ru-RU" altLang="ru-RU" b="1" i="1" dirty="0">
                <a:solidFill>
                  <a:schemeClr val="tx2">
                    <a:lumMod val="95000"/>
                    <a:lumOff val="5000"/>
                  </a:schemeClr>
                </a:solidFill>
                <a:latin typeface="Times New Roman" panose="02020603050405020304" pitchFamily="18" charset="0"/>
              </a:rPr>
              <a:t> за работу в условиях, отклоняющихся от нормальных;</a:t>
            </a:r>
          </a:p>
          <a:p>
            <a:pPr marL="0" indent="357188"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 время, отработанное сверхурочно, - сверх зарплаты работника за работу в пределах его длительности рабочего времени. Труд оплачивают из расчета полуторной (за первые 2 часа) либо двойной (за последующие часы) тарифной ставки или оклада (должностного оклада) с начислением всех компенсационных и стимулирующих выплат на одинарную ставку или оклад (должностной оклад</a:t>
            </a:r>
            <a:r>
              <a:rPr lang="ru-RU" altLang="ru-RU" b="1" i="1" dirty="0" smtClean="0">
                <a:solidFill>
                  <a:schemeClr val="tx2">
                    <a:lumMod val="95000"/>
                    <a:lumOff val="5000"/>
                  </a:schemeClr>
                </a:solidFill>
                <a:latin typeface="Times New Roman" panose="02020603050405020304" pitchFamily="18" charset="0"/>
              </a:rPr>
              <a:t>).</a:t>
            </a:r>
            <a:endParaRPr lang="ru-RU" altLang="ru-RU" b="1" i="1" dirty="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endParaRPr lang="ru-RU" altLang="ru-RU" b="1" i="1" dirty="0">
              <a:solidFill>
                <a:srgbClr val="0070C0"/>
              </a:solidFill>
              <a:latin typeface="Times New Roman" panose="02020603050405020304" pitchFamily="18" charset="0"/>
            </a:endParaRPr>
          </a:p>
        </p:txBody>
      </p:sp>
    </p:spTree>
    <p:extLst>
      <p:ext uri="{BB962C8B-B14F-4D97-AF65-F5344CB8AC3E}">
        <p14:creationId xmlns:p14="http://schemas.microsoft.com/office/powerpoint/2010/main" val="2926517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283649" y="1566154"/>
            <a:ext cx="11850624" cy="5291846"/>
          </a:xfrm>
        </p:spPr>
        <p:txBody>
          <a:bodyPr rtlCol="0">
            <a:normAutofit fontScale="92500" lnSpcReduction="10000"/>
          </a:bodyPr>
          <a:lstStyle/>
          <a:p>
            <a:pPr algn="just">
              <a:spcBef>
                <a:spcPct val="0"/>
              </a:spcBef>
              <a:spcAft>
                <a:spcPct val="0"/>
              </a:spcAft>
              <a:buNone/>
            </a:pPr>
            <a:r>
              <a:rPr lang="ru-RU" altLang="ru-RU" b="1" i="1" dirty="0" smtClean="0">
                <a:solidFill>
                  <a:srgbClr val="0070C0"/>
                </a:solidFill>
                <a:latin typeface="Times New Roman" panose="02020603050405020304" pitchFamily="18" charset="0"/>
              </a:rPr>
              <a:t>Проект </a:t>
            </a:r>
            <a:r>
              <a:rPr lang="ru-RU" altLang="ru-RU" b="1" i="1" dirty="0">
                <a:solidFill>
                  <a:srgbClr val="0070C0"/>
                </a:solidFill>
                <a:latin typeface="Times New Roman" panose="02020603050405020304" pitchFamily="18" charset="0"/>
              </a:rPr>
              <a:t>Федерального закона </a:t>
            </a:r>
            <a:r>
              <a:rPr lang="en-US" altLang="ru-RU" b="1" i="1" dirty="0">
                <a:solidFill>
                  <a:srgbClr val="0070C0"/>
                </a:solidFill>
                <a:latin typeface="Times New Roman" panose="02020603050405020304" pitchFamily="18" charset="0"/>
              </a:rPr>
              <a:t>ID </a:t>
            </a:r>
            <a:r>
              <a:rPr lang="ru-RU" altLang="ru-RU" b="1" i="1" dirty="0">
                <a:solidFill>
                  <a:srgbClr val="0070C0"/>
                </a:solidFill>
                <a:latin typeface="Times New Roman" panose="02020603050405020304" pitchFamily="18" charset="0"/>
              </a:rPr>
              <a:t>проекта </a:t>
            </a:r>
            <a:r>
              <a:rPr lang="ru-RU" altLang="ru-RU" b="1" i="1" dirty="0" smtClean="0">
                <a:solidFill>
                  <a:srgbClr val="0070C0"/>
                </a:solidFill>
                <a:latin typeface="Times New Roman" panose="02020603050405020304" pitchFamily="18" charset="0"/>
              </a:rPr>
              <a:t>02/04/08-23/00140537</a:t>
            </a:r>
          </a:p>
          <a:p>
            <a:pPr marL="0" indent="357188" algn="just">
              <a:spcBef>
                <a:spcPct val="0"/>
              </a:spcBef>
              <a:spcAft>
                <a:spcPct val="0"/>
              </a:spcAft>
              <a:buNone/>
              <a:tabLst>
                <a:tab pos="182563" algn="l"/>
              </a:tabLst>
            </a:pPr>
            <a:r>
              <a:rPr lang="ru-RU" altLang="ru-RU" b="1" i="1" dirty="0">
                <a:solidFill>
                  <a:schemeClr val="tx2">
                    <a:lumMod val="95000"/>
                    <a:lumOff val="5000"/>
                  </a:schemeClr>
                </a:solidFill>
                <a:latin typeface="Times New Roman" panose="02020603050405020304" pitchFamily="18" charset="0"/>
              </a:rPr>
              <a:t> </a:t>
            </a:r>
          </a:p>
          <a:p>
            <a:pPr marL="0" indent="357188" algn="just">
              <a:spcBef>
                <a:spcPct val="0"/>
              </a:spcBef>
              <a:spcAft>
                <a:spcPct val="0"/>
              </a:spcAft>
              <a:buNone/>
              <a:tabLst>
                <a:tab pos="182563" algn="l"/>
              </a:tabLst>
            </a:pPr>
            <a:r>
              <a:rPr lang="ru-RU" altLang="ru-RU" b="1" i="1" dirty="0" smtClean="0">
                <a:solidFill>
                  <a:schemeClr val="tx2">
                    <a:lumMod val="95000"/>
                    <a:lumOff val="5000"/>
                  </a:schemeClr>
                </a:solidFill>
                <a:latin typeface="Times New Roman" panose="02020603050405020304" pitchFamily="18" charset="0"/>
              </a:rPr>
              <a:t>Статью </a:t>
            </a:r>
            <a:r>
              <a:rPr lang="ru-RU" altLang="ru-RU" b="1" i="1" dirty="0">
                <a:solidFill>
                  <a:schemeClr val="tx2">
                    <a:lumMod val="95000"/>
                    <a:lumOff val="5000"/>
                  </a:schemeClr>
                </a:solidFill>
                <a:latin typeface="Times New Roman" panose="02020603050405020304" pitchFamily="18" charset="0"/>
              </a:rPr>
              <a:t>152 </a:t>
            </a:r>
            <a:r>
              <a:rPr lang="ru-RU" altLang="ru-RU" b="1" i="1" dirty="0" smtClean="0">
                <a:solidFill>
                  <a:schemeClr val="tx2">
                    <a:lumMod val="95000"/>
                    <a:lumOff val="5000"/>
                  </a:schemeClr>
                </a:solidFill>
                <a:latin typeface="Times New Roman" panose="02020603050405020304" pitchFamily="18" charset="0"/>
              </a:rPr>
              <a:t>ТК РФ изложить в </a:t>
            </a:r>
            <a:r>
              <a:rPr lang="ru-RU" altLang="ru-RU" b="1" i="1" dirty="0">
                <a:solidFill>
                  <a:schemeClr val="tx2">
                    <a:lumMod val="95000"/>
                    <a:lumOff val="5000"/>
                  </a:schemeClr>
                </a:solidFill>
                <a:latin typeface="Times New Roman" panose="02020603050405020304" pitchFamily="18" charset="0"/>
              </a:rPr>
              <a:t>следующей редакции:</a:t>
            </a:r>
          </a:p>
          <a:p>
            <a:pPr marL="0" indent="357188" algn="just">
              <a:spcBef>
                <a:spcPct val="0"/>
              </a:spcBef>
              <a:spcAft>
                <a:spcPct val="0"/>
              </a:spcAft>
              <a:buNone/>
              <a:tabLst>
                <a:tab pos="182563" algn="l"/>
              </a:tabLst>
            </a:pPr>
            <a:r>
              <a:rPr lang="ru-RU" altLang="ru-RU" b="1" i="1" dirty="0">
                <a:solidFill>
                  <a:schemeClr val="tx2">
                    <a:lumMod val="95000"/>
                    <a:lumOff val="5000"/>
                  </a:schemeClr>
                </a:solidFill>
                <a:latin typeface="Times New Roman" panose="02020603050405020304" pitchFamily="18" charset="0"/>
              </a:rPr>
              <a:t>Сверхурочная работа оплачивается исходя из заработной платы, установленной действующими у данного работодателя системами оплаты труда, включая компенсационные и стимулирующие выплаты с учетом фактических результатов труда, достигнутых в период времени, отработанного сверхурочно, за первые два часа работы не менее чем в полуторном размере, за последующие часы - не менее чем в двойном размере. Конкретные размеры оплаты за сверхурочную работу могут определяться коллективным договором, соглашением, локальным нормативным актом или трудовым договором. По желанию работника сверхурочная работа вместо повышенной оплаты может компенсироваться предоставлением дополнительного времени отдыха, но не менее времени, отработанного сверхурочно, за исключением случаев, предусмотренных настоящим Кодексом. Отраслевым (межотраслевым) соглашением и (или) коллективным договором могут быть предусмотрены особенности оплаты сверхурочной работы при суммированном учете рабочего времени, улучшающие условия ее оплаты по сравнению с установленными трудовым законодательством и иными нормативными правовыми актами, содержащими нормы трудового права.</a:t>
            </a:r>
          </a:p>
        </p:txBody>
      </p:sp>
    </p:spTree>
    <p:extLst>
      <p:ext uri="{BB962C8B-B14F-4D97-AF65-F5344CB8AC3E}">
        <p14:creationId xmlns:p14="http://schemas.microsoft.com/office/powerpoint/2010/main" val="3213108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228600" y="1671781"/>
            <a:ext cx="11850624" cy="5088941"/>
          </a:xfrm>
        </p:spPr>
        <p:txBody>
          <a:bodyPr rtlCol="0">
            <a:normAutofit fontScale="85000" lnSpcReduction="20000"/>
          </a:bodyPr>
          <a:lstStyle/>
          <a:p>
            <a:pPr marL="0" indent="357188" algn="just">
              <a:spcBef>
                <a:spcPct val="0"/>
              </a:spcBef>
              <a:spcAft>
                <a:spcPct val="0"/>
              </a:spcAft>
              <a:buNone/>
            </a:pPr>
            <a:r>
              <a:rPr lang="ru-RU" altLang="ru-RU" b="1" i="1" dirty="0">
                <a:solidFill>
                  <a:srgbClr val="0070C0"/>
                </a:solidFill>
                <a:latin typeface="Times New Roman" panose="02020603050405020304" pitchFamily="18" charset="0"/>
              </a:rPr>
              <a:t>Постановление КС РФ от 15.06.2023 N </a:t>
            </a:r>
            <a:r>
              <a:rPr lang="ru-RU" altLang="ru-RU" b="1" i="1" dirty="0" smtClean="0">
                <a:solidFill>
                  <a:srgbClr val="0070C0"/>
                </a:solidFill>
                <a:latin typeface="Times New Roman" panose="02020603050405020304" pitchFamily="18" charset="0"/>
              </a:rPr>
              <a:t>32-П</a:t>
            </a:r>
          </a:p>
          <a:p>
            <a:pPr marL="0" indent="357188" algn="just">
              <a:spcBef>
                <a:spcPct val="0"/>
              </a:spcBef>
              <a:spcAft>
                <a:spcPct val="0"/>
              </a:spcAft>
              <a:buNone/>
            </a:pPr>
            <a:endParaRPr lang="ru-RU" altLang="ru-RU" b="1" i="1" dirty="0">
              <a:solidFill>
                <a:srgbClr val="0070C0"/>
              </a:solidFill>
              <a:latin typeface="Times New Roman" panose="02020603050405020304" pitchFamily="18" charset="0"/>
            </a:endParaRP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КС </a:t>
            </a:r>
            <a:r>
              <a:rPr lang="ru-RU" altLang="ru-RU" b="1" i="1" dirty="0">
                <a:solidFill>
                  <a:schemeClr val="tx2">
                    <a:lumMod val="95000"/>
                    <a:lumOff val="5000"/>
                  </a:schemeClr>
                </a:solidFill>
                <a:latin typeface="Times New Roman" panose="02020603050405020304" pitchFamily="18" charset="0"/>
              </a:rPr>
              <a:t>РФ: нельзя лишать стимулирующей части зарплаты из-за взыскания на весь период его действия</a:t>
            </a:r>
          </a:p>
          <a:p>
            <a:pPr marL="0" indent="357188"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Работнику вынесли 2 выговора и перестали начислять стимулирующие выплаты, которые входили в зарплату. </a:t>
            </a:r>
          </a:p>
          <a:p>
            <a:pPr marL="0" indent="357188" algn="just">
              <a:spcBef>
                <a:spcPct val="0"/>
              </a:spcBef>
              <a:spcAft>
                <a:spcPct val="0"/>
              </a:spcAft>
              <a:buNone/>
            </a:pPr>
            <a:endParaRPr lang="ru-RU" altLang="ru-RU" b="1" i="1" dirty="0" smtClean="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КС РФ </a:t>
            </a:r>
            <a:r>
              <a:rPr lang="ru-RU" altLang="ru-RU" b="1" i="1" dirty="0">
                <a:solidFill>
                  <a:schemeClr val="tx2">
                    <a:lumMod val="95000"/>
                    <a:lumOff val="5000"/>
                  </a:schemeClr>
                </a:solidFill>
                <a:latin typeface="Times New Roman" panose="02020603050405020304" pitchFamily="18" charset="0"/>
              </a:rPr>
              <a:t>признал ч. 2 ст. 135 ТК РФ частично неконституционной. Она не должна позволять из-за дисциплинарного взыскания на весь период его действия лишать стимулирующей доли зарплаты или произвольно ее снижать. </a:t>
            </a:r>
            <a:endParaRPr lang="ru-RU" altLang="ru-RU" b="1" i="1" dirty="0" smtClean="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Наказание </a:t>
            </a:r>
            <a:r>
              <a:rPr lang="ru-RU" altLang="ru-RU" b="1" i="1" dirty="0">
                <a:solidFill>
                  <a:schemeClr val="tx2">
                    <a:lumMod val="95000"/>
                    <a:lumOff val="5000"/>
                  </a:schemeClr>
                </a:solidFill>
                <a:latin typeface="Times New Roman" panose="02020603050405020304" pitchFamily="18" charset="0"/>
              </a:rPr>
              <a:t>также не может препятствовать начислению </a:t>
            </a:r>
            <a:r>
              <a:rPr lang="ru-RU" altLang="ru-RU" b="1" i="1" dirty="0" err="1">
                <a:solidFill>
                  <a:schemeClr val="tx2">
                    <a:lumMod val="95000"/>
                    <a:lumOff val="5000"/>
                  </a:schemeClr>
                </a:solidFill>
                <a:latin typeface="Times New Roman" panose="02020603050405020304" pitchFamily="18" charset="0"/>
              </a:rPr>
              <a:t>допвыплат</a:t>
            </a:r>
            <a:r>
              <a:rPr lang="ru-RU" altLang="ru-RU" b="1" i="1" dirty="0">
                <a:solidFill>
                  <a:schemeClr val="tx2">
                    <a:lumMod val="95000"/>
                    <a:lumOff val="5000"/>
                  </a:schemeClr>
                </a:solidFill>
                <a:latin typeface="Times New Roman" panose="02020603050405020304" pitchFamily="18" charset="0"/>
              </a:rPr>
              <a:t>, которые зависят от участия персонала в отдельных видах деятельности и от результатов труда.</a:t>
            </a: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Взыскание </a:t>
            </a:r>
            <a:r>
              <a:rPr lang="ru-RU" altLang="ru-RU" b="1" i="1" dirty="0">
                <a:solidFill>
                  <a:schemeClr val="tx2">
                    <a:lumMod val="95000"/>
                    <a:lumOff val="5000"/>
                  </a:schemeClr>
                </a:solidFill>
                <a:latin typeface="Times New Roman" panose="02020603050405020304" pitchFamily="18" charset="0"/>
              </a:rPr>
              <a:t>можно учесть при премировании лишь за тот период, когда работника наказали. </a:t>
            </a:r>
            <a:endParaRPr lang="ru-RU" altLang="ru-RU" b="1" i="1" dirty="0" smtClean="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endParaRPr lang="ru-RU" altLang="ru-RU" b="1" i="1" dirty="0" smtClean="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При </a:t>
            </a:r>
            <a:r>
              <a:rPr lang="ru-RU" altLang="ru-RU" b="1" i="1" dirty="0">
                <a:solidFill>
                  <a:schemeClr val="tx2">
                    <a:lumMod val="95000"/>
                    <a:lumOff val="5000"/>
                  </a:schemeClr>
                </a:solidFill>
                <a:latin typeface="Times New Roman" panose="02020603050405020304" pitchFamily="18" charset="0"/>
              </a:rPr>
              <a:t>этом снижать размер стимулирующей части зарплаты допустимо так, чтобы она уменьшилась не более чем на 20%.</a:t>
            </a:r>
          </a:p>
          <a:p>
            <a:pPr marL="0" indent="357188"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Суд указал</a:t>
            </a:r>
            <a:r>
              <a:rPr lang="ru-RU" altLang="ru-RU" b="1" i="1" dirty="0">
                <a:solidFill>
                  <a:schemeClr val="tx2">
                    <a:lumMod val="95000"/>
                    <a:lumOff val="5000"/>
                  </a:schemeClr>
                </a:solidFill>
                <a:latin typeface="Times New Roman" panose="02020603050405020304" pitchFamily="18" charset="0"/>
              </a:rPr>
              <a:t>, что размер зарплаты следует устанавливать с учетом количества и качества труда, а также иных объективных критериев.</a:t>
            </a:r>
          </a:p>
          <a:p>
            <a:pPr marL="0" indent="357188"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Пока норму не изменят, работодатели должны учитывать данный подход</a:t>
            </a:r>
            <a:r>
              <a:rPr lang="ru-RU" altLang="ru-RU" b="1" i="1" dirty="0" smtClean="0">
                <a:solidFill>
                  <a:schemeClr val="tx2">
                    <a:lumMod val="95000"/>
                    <a:lumOff val="5000"/>
                  </a:schemeClr>
                </a:solidFill>
                <a:latin typeface="Times New Roman" panose="02020603050405020304" pitchFamily="18" charset="0"/>
              </a:rPr>
              <a:t>.</a:t>
            </a:r>
            <a:endParaRPr lang="ru-RU" altLang="ru-RU"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1312217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fontScale="90000"/>
          </a:bodyPr>
          <a:lstStyle/>
          <a:p>
            <a:pPr algn="ctr"/>
            <a:r>
              <a:rPr lang="ru-RU" b="1" dirty="0" smtClean="0"/>
              <a:t>СОДЕРЖАНИЕ </a:t>
            </a:r>
            <a:r>
              <a:rPr lang="ru-RU" b="1" dirty="0"/>
              <a:t>КОЛЛЕКТИВНОГО ДОГОВОРА</a:t>
            </a:r>
            <a:endParaRPr lang="ru-RU" b="1" dirty="0"/>
          </a:p>
        </p:txBody>
      </p:sp>
      <p:sp>
        <p:nvSpPr>
          <p:cNvPr id="3" name="Объект 2"/>
          <p:cNvSpPr>
            <a:spLocks noGrp="1"/>
          </p:cNvSpPr>
          <p:nvPr>
            <p:ph idx="1"/>
          </p:nvPr>
        </p:nvSpPr>
        <p:spPr>
          <a:xfrm>
            <a:off x="365760" y="1619793"/>
            <a:ext cx="11594592" cy="5164183"/>
          </a:xfrm>
        </p:spPr>
        <p:txBody>
          <a:bodyPr rtlCol="0">
            <a:normAutofit/>
          </a:bodyPr>
          <a:lstStyle/>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 </a:t>
            </a:r>
            <a:r>
              <a:rPr lang="ru-RU" altLang="ru-RU" sz="2800" b="1" i="1" dirty="0">
                <a:solidFill>
                  <a:schemeClr val="tx2">
                    <a:lumMod val="95000"/>
                    <a:lumOff val="5000"/>
                  </a:schemeClr>
                </a:solidFill>
                <a:latin typeface="Times New Roman" panose="02020603050405020304" pitchFamily="18" charset="0"/>
              </a:rPr>
              <a:t>Об обязанности работодателя предлагать вакансии в других местностях </a:t>
            </a:r>
            <a:r>
              <a:rPr lang="ru-RU" altLang="ru-RU" sz="2800" b="1" i="1" dirty="0" smtClean="0">
                <a:solidFill>
                  <a:schemeClr val="tx2">
                    <a:lumMod val="95000"/>
                    <a:lumOff val="5000"/>
                  </a:schemeClr>
                </a:solidFill>
                <a:latin typeface="Times New Roman" panose="02020603050405020304" pitchFamily="18" charset="0"/>
              </a:rPr>
              <a:t>при сокращении численности или штата работников ст.81 </a:t>
            </a:r>
            <a:r>
              <a:rPr lang="ru-RU" altLang="ru-RU" sz="2800" b="1" i="1" dirty="0">
                <a:solidFill>
                  <a:schemeClr val="tx2">
                    <a:lumMod val="95000"/>
                    <a:lumOff val="5000"/>
                  </a:schemeClr>
                </a:solidFill>
                <a:latin typeface="Times New Roman" panose="02020603050405020304" pitchFamily="18" charset="0"/>
              </a:rPr>
              <a:t>ТК </a:t>
            </a:r>
            <a:r>
              <a:rPr lang="ru-RU" altLang="ru-RU" sz="2800" b="1" i="1" dirty="0" smtClean="0">
                <a:solidFill>
                  <a:schemeClr val="tx2">
                    <a:lumMod val="95000"/>
                    <a:lumOff val="5000"/>
                  </a:schemeClr>
                </a:solidFill>
                <a:latin typeface="Times New Roman" panose="02020603050405020304" pitchFamily="18" charset="0"/>
              </a:rPr>
              <a:t>РФ</a:t>
            </a: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Перечень должностей работников с ненормированным рабочим днем </a:t>
            </a:r>
            <a:r>
              <a:rPr lang="ru-RU" altLang="ru-RU" sz="2800" b="1" i="1" dirty="0" smtClean="0">
                <a:solidFill>
                  <a:schemeClr val="tx2">
                    <a:lumMod val="95000"/>
                    <a:lumOff val="5000"/>
                  </a:schemeClr>
                </a:solidFill>
                <a:latin typeface="Times New Roman" panose="02020603050405020304" pitchFamily="18" charset="0"/>
              </a:rPr>
              <a:t>ст.101 ТК РФ</a:t>
            </a: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Размер и порядок выплаты </a:t>
            </a:r>
            <a:r>
              <a:rPr lang="ru-RU" altLang="ru-RU" sz="2800" b="1" i="1" dirty="0" smtClean="0">
                <a:solidFill>
                  <a:schemeClr val="tx2">
                    <a:lumMod val="95000"/>
                    <a:lumOff val="5000"/>
                  </a:schemeClr>
                </a:solidFill>
                <a:latin typeface="Times New Roman" panose="02020603050405020304" pitchFamily="18" charset="0"/>
              </a:rPr>
              <a:t>дополнительного вознаграждения работникам</a:t>
            </a:r>
            <a:r>
              <a:rPr lang="ru-RU" altLang="ru-RU" sz="2800" b="1" i="1" dirty="0">
                <a:solidFill>
                  <a:schemeClr val="tx2">
                    <a:lumMod val="95000"/>
                    <a:lumOff val="5000"/>
                  </a:schemeClr>
                </a:solidFill>
                <a:latin typeface="Times New Roman" panose="02020603050405020304" pitchFamily="18" charset="0"/>
              </a:rPr>
              <a:t>, за исключением работников, получающих оклад (должностной оклад), за нерабочие праздничные дни, в которые они не привлекались к </a:t>
            </a:r>
            <a:r>
              <a:rPr lang="ru-RU" altLang="ru-RU" sz="2800" b="1" i="1" dirty="0" smtClean="0">
                <a:solidFill>
                  <a:schemeClr val="tx2">
                    <a:lumMod val="95000"/>
                    <a:lumOff val="5000"/>
                  </a:schemeClr>
                </a:solidFill>
                <a:latin typeface="Times New Roman" panose="02020603050405020304" pitchFamily="18" charset="0"/>
              </a:rPr>
              <a:t>работе ст.112 ТК РФ</a:t>
            </a: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endParaRPr lang="ru-RU" altLang="ru-RU" sz="2800" b="1" i="1" dirty="0" smtClean="0">
              <a:solidFill>
                <a:schemeClr val="tx2">
                  <a:lumMod val="95000"/>
                  <a:lumOff val="5000"/>
                </a:schemeClr>
              </a:solidFill>
              <a:latin typeface="Times New Roman" panose="02020603050405020304" pitchFamily="18" charset="0"/>
            </a:endParaRPr>
          </a:p>
          <a:p>
            <a:pPr marL="0" indent="0" algn="just">
              <a:spcBef>
                <a:spcPct val="0"/>
              </a:spcBef>
              <a:spcAft>
                <a:spcPct val="0"/>
              </a:spcAft>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19464599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228600" y="1468877"/>
            <a:ext cx="11850624" cy="5291846"/>
          </a:xfrm>
        </p:spPr>
        <p:txBody>
          <a:bodyPr rtlCol="0">
            <a:normAutofit lnSpcReduction="10000"/>
          </a:bodyPr>
          <a:lstStyle/>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rgbClr val="0070C0"/>
                </a:solidFill>
                <a:latin typeface="Times New Roman" panose="02020603050405020304" pitchFamily="18" charset="0"/>
              </a:rPr>
              <a:t>Проект Федерального закона </a:t>
            </a:r>
            <a:r>
              <a:rPr lang="en-US" altLang="ru-RU" b="1" i="1" dirty="0">
                <a:solidFill>
                  <a:srgbClr val="0070C0"/>
                </a:solidFill>
                <a:latin typeface="Times New Roman" panose="02020603050405020304" pitchFamily="18" charset="0"/>
              </a:rPr>
              <a:t>ID </a:t>
            </a:r>
            <a:r>
              <a:rPr lang="ru-RU" altLang="ru-RU" b="1" i="1" dirty="0">
                <a:solidFill>
                  <a:srgbClr val="0070C0"/>
                </a:solidFill>
                <a:latin typeface="Times New Roman" panose="02020603050405020304" pitchFamily="18" charset="0"/>
              </a:rPr>
              <a:t>проекта 02/04/08-23/00140597</a:t>
            </a:r>
          </a:p>
          <a:p>
            <a:pPr algn="just">
              <a:spcBef>
                <a:spcPct val="0"/>
              </a:spcBef>
              <a:spcAft>
                <a:spcPct val="0"/>
              </a:spcAft>
              <a:buNone/>
            </a:pPr>
            <a:endParaRPr lang="ru-RU" altLang="ru-RU" b="1" i="1" dirty="0" smtClean="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Статью </a:t>
            </a:r>
            <a:r>
              <a:rPr lang="ru-RU" altLang="ru-RU" b="1" i="1" dirty="0">
                <a:solidFill>
                  <a:schemeClr val="tx2">
                    <a:lumMod val="95000"/>
                    <a:lumOff val="5000"/>
                  </a:schemeClr>
                </a:solidFill>
                <a:latin typeface="Times New Roman" panose="02020603050405020304" pitchFamily="18" charset="0"/>
              </a:rPr>
              <a:t>135 </a:t>
            </a:r>
            <a:r>
              <a:rPr lang="ru-RU" altLang="ru-RU" b="1" i="1" dirty="0" smtClean="0">
                <a:solidFill>
                  <a:schemeClr val="tx2">
                    <a:lumMod val="95000"/>
                    <a:lumOff val="5000"/>
                  </a:schemeClr>
                </a:solidFill>
                <a:latin typeface="Times New Roman" panose="02020603050405020304" pitchFamily="18" charset="0"/>
              </a:rPr>
              <a:t>ТК РФ внести изменение</a:t>
            </a:r>
            <a:r>
              <a:rPr lang="ru-RU" altLang="ru-RU" b="1" i="1" dirty="0">
                <a:solidFill>
                  <a:schemeClr val="tx2">
                    <a:lumMod val="95000"/>
                    <a:lumOff val="5000"/>
                  </a:schemeClr>
                </a:solidFill>
                <a:latin typeface="Times New Roman" panose="02020603050405020304" pitchFamily="18" charset="0"/>
              </a:rPr>
              <a:t>, изложив ее в следующей редакции:</a:t>
            </a:r>
          </a:p>
          <a:p>
            <a:pPr marL="0" indent="357188"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Системы оплаты труда, включая размеры тарифных ставок, окладов (должностных окладов), доплат и надбавок компенсационного характера, в том числе за работу в условиях, отклоняющихся от нормальных, системы доплат и надбавок стимулирующего характера и системы премирования, устанавливаются коллективными договорами, соглашениями, локальными нормативными актами в соответствии с трудовым законодательством и иными нормативными правовыми актами, содержащими нормы трудового права. Наличие у работника неснятого (непогашенного) дисциплинарного взыскания может однократно учитываться при начислении входящих в состав заработной платы премий, определенных коллективным договором, соглашением, локальным нормативным актом или трудовым договором, за период, в который к работнику было применено дисциплинарное взыскание, но не может приводить к уменьшению размера месячной заработной платы работника более чем на 20 процентов.</a:t>
            </a:r>
          </a:p>
        </p:txBody>
      </p:sp>
    </p:spTree>
    <p:extLst>
      <p:ext uri="{BB962C8B-B14F-4D97-AF65-F5344CB8AC3E}">
        <p14:creationId xmlns:p14="http://schemas.microsoft.com/office/powerpoint/2010/main" val="126425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228600" y="1468877"/>
            <a:ext cx="11850624" cy="5291846"/>
          </a:xfrm>
        </p:spPr>
        <p:txBody>
          <a:bodyPr rtlCol="0">
            <a:normAutofit/>
          </a:bodyPr>
          <a:lstStyle/>
          <a:p>
            <a:pPr algn="just">
              <a:spcBef>
                <a:spcPct val="0"/>
              </a:spcBef>
              <a:spcAft>
                <a:spcPct val="0"/>
              </a:spcAft>
              <a:buNone/>
            </a:pPr>
            <a:r>
              <a:rPr lang="ru-RU" altLang="ru-RU" b="1" i="1" dirty="0">
                <a:solidFill>
                  <a:srgbClr val="0070C0"/>
                </a:solidFill>
                <a:latin typeface="Times New Roman" panose="02020603050405020304" pitchFamily="18" charset="0"/>
              </a:rPr>
              <a:t>Проект приказа Минтруда России (http://regulation.gov.ru/p/140302)</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Минтруд </a:t>
            </a:r>
            <a:r>
              <a:rPr lang="ru-RU" altLang="ru-RU" b="1" i="1" dirty="0">
                <a:solidFill>
                  <a:schemeClr val="tx2">
                    <a:lumMod val="95000"/>
                    <a:lumOff val="5000"/>
                  </a:schemeClr>
                </a:solidFill>
                <a:latin typeface="Times New Roman" panose="02020603050405020304" pitchFamily="18" charset="0"/>
              </a:rPr>
              <a:t>разработал порядок сопровождения труда инвалидов</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Подготовлены правила </a:t>
            </a:r>
            <a:r>
              <a:rPr lang="ru-RU" altLang="ru-RU" b="1" i="1" dirty="0">
                <a:solidFill>
                  <a:schemeClr val="tx2">
                    <a:lumMod val="95000"/>
                    <a:lumOff val="5000"/>
                  </a:schemeClr>
                </a:solidFill>
                <a:latin typeface="Times New Roman" panose="02020603050405020304" pitchFamily="18" charset="0"/>
              </a:rPr>
              <a:t>организации работы с сопровождением инвалидов I и II групп. Регионы определят органы исполнительной власти, которые станут за это отвечать. Они заключат договоры с работодателями. Поводом для организации сопровождения труда станет заявление инвалида или его представителя.</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Дадут возможность, в частности, закреплять наставников за работниками с особенностями здоровья. Те помогут выполнять должностные обязанности, передвигаться, получать информацию и пр. Работодатель сможет привлекать наставников из числа своих сотрудников</a:t>
            </a:r>
            <a:r>
              <a:rPr lang="ru-RU" altLang="ru-RU" b="1" i="1" dirty="0" smtClean="0">
                <a:solidFill>
                  <a:schemeClr val="tx2">
                    <a:lumMod val="95000"/>
                    <a:lumOff val="5000"/>
                  </a:schemeClr>
                </a:solidFill>
                <a:latin typeface="Times New Roman" panose="02020603050405020304" pitchFamily="18" charset="0"/>
              </a:rPr>
              <a:t>.</a:t>
            </a:r>
            <a:endParaRPr lang="ru-RU" altLang="ru-RU"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3412592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228600" y="1468877"/>
            <a:ext cx="11850624" cy="5291846"/>
          </a:xfrm>
        </p:spPr>
        <p:txBody>
          <a:bodyPr rtlCol="0">
            <a:normAutofit/>
          </a:bodyPr>
          <a:lstStyle/>
          <a:p>
            <a:pPr algn="just">
              <a:spcBef>
                <a:spcPct val="0"/>
              </a:spcBef>
              <a:spcAft>
                <a:spcPct val="0"/>
              </a:spcAft>
              <a:buNone/>
            </a:pPr>
            <a:r>
              <a:rPr lang="ru-RU" altLang="ru-RU" b="1" i="1" dirty="0">
                <a:solidFill>
                  <a:srgbClr val="0070C0"/>
                </a:solidFill>
                <a:latin typeface="Times New Roman" panose="02020603050405020304" pitchFamily="18" charset="0"/>
              </a:rPr>
              <a:t>Проект Федерального закона N </a:t>
            </a:r>
            <a:r>
              <a:rPr lang="ru-RU" altLang="ru-RU" b="1" i="1" dirty="0" smtClean="0">
                <a:solidFill>
                  <a:srgbClr val="0070C0"/>
                </a:solidFill>
                <a:latin typeface="Times New Roman" panose="02020603050405020304" pitchFamily="18" charset="0"/>
              </a:rPr>
              <a:t>441036-8</a:t>
            </a:r>
          </a:p>
          <a:p>
            <a:pPr algn="just">
              <a:spcBef>
                <a:spcPct val="0"/>
              </a:spcBef>
              <a:spcAft>
                <a:spcPct val="0"/>
              </a:spcAft>
              <a:buNone/>
            </a:pPr>
            <a:endParaRPr lang="ru-RU" altLang="ru-RU" b="1" i="1" dirty="0">
              <a:solidFill>
                <a:srgbClr val="0070C0"/>
              </a:solidFill>
              <a:latin typeface="Times New Roman" panose="02020603050405020304" pitchFamily="18" charset="0"/>
            </a:endParaRPr>
          </a:p>
          <a:p>
            <a:pPr marL="273050" indent="266700" algn="just">
              <a:spcBef>
                <a:spcPct val="0"/>
              </a:spcBef>
              <a:spcAft>
                <a:spcPct val="0"/>
              </a:spcAft>
              <a:buNone/>
            </a:pPr>
            <a:endParaRPr lang="ru-RU" altLang="ru-RU" b="1" i="1" dirty="0" smtClean="0">
              <a:solidFill>
                <a:schemeClr val="tx2">
                  <a:lumMod val="95000"/>
                  <a:lumOff val="5000"/>
                </a:schemeClr>
              </a:solidFill>
              <a:latin typeface="Times New Roman" panose="02020603050405020304" pitchFamily="18" charset="0"/>
            </a:endParaRPr>
          </a:p>
          <a:p>
            <a:pPr marL="273050" indent="266700"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marL="273050" indent="266700"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Работодателю запретят  </a:t>
            </a:r>
            <a:r>
              <a:rPr lang="ru-RU" altLang="ru-RU" b="1" i="1" dirty="0">
                <a:solidFill>
                  <a:schemeClr val="tx2">
                    <a:lumMod val="95000"/>
                    <a:lumOff val="5000"/>
                  </a:schemeClr>
                </a:solidFill>
                <a:latin typeface="Times New Roman" panose="02020603050405020304" pitchFamily="18" charset="0"/>
              </a:rPr>
              <a:t>расторгать трудовой договор по </a:t>
            </a:r>
            <a:r>
              <a:rPr lang="ru-RU" altLang="ru-RU" b="1" i="1" dirty="0" smtClean="0">
                <a:solidFill>
                  <a:schemeClr val="tx2">
                    <a:lumMod val="95000"/>
                    <a:lumOff val="5000"/>
                  </a:schemeClr>
                </a:solidFill>
                <a:latin typeface="Times New Roman" panose="02020603050405020304" pitchFamily="18" charset="0"/>
              </a:rPr>
              <a:t>его </a:t>
            </a:r>
            <a:r>
              <a:rPr lang="ru-RU" altLang="ru-RU" b="1" i="1" dirty="0">
                <a:solidFill>
                  <a:schemeClr val="tx2">
                    <a:lumMod val="95000"/>
                    <a:lumOff val="5000"/>
                  </a:schemeClr>
                </a:solidFill>
                <a:latin typeface="Times New Roman" panose="02020603050405020304" pitchFamily="18" charset="0"/>
              </a:rPr>
              <a:t>инициативе с вдовой ветерана боевых действий, если она не вступила в брак в течение года после его смерти. Есть исключения. В их числе ликвидация организации, грубые и неоднократные проступки</a:t>
            </a:r>
            <a:r>
              <a:rPr lang="ru-RU" altLang="ru-RU" b="1" i="1" dirty="0" smtClean="0">
                <a:solidFill>
                  <a:schemeClr val="tx2">
                    <a:lumMod val="95000"/>
                    <a:lumOff val="5000"/>
                  </a:schemeClr>
                </a:solidFill>
                <a:latin typeface="Times New Roman" panose="02020603050405020304" pitchFamily="18" charset="0"/>
              </a:rPr>
              <a:t>.</a:t>
            </a:r>
            <a:endParaRPr lang="ru-RU" altLang="ru-RU"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578392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228600" y="1468877"/>
            <a:ext cx="11850624" cy="5291846"/>
          </a:xfrm>
        </p:spPr>
        <p:txBody>
          <a:bodyPr rtlCol="0">
            <a:normAutofit/>
          </a:bodyPr>
          <a:lstStyle/>
          <a:p>
            <a:pPr algn="just">
              <a:spcBef>
                <a:spcPct val="0"/>
              </a:spcBef>
              <a:spcAft>
                <a:spcPct val="0"/>
              </a:spcAft>
              <a:buNone/>
            </a:pPr>
            <a:r>
              <a:rPr lang="ru-RU" altLang="ru-RU" b="1" i="1" dirty="0" smtClean="0">
                <a:solidFill>
                  <a:srgbClr val="0070C0"/>
                </a:solidFill>
                <a:latin typeface="Times New Roman" panose="02020603050405020304" pitchFamily="18" charset="0"/>
              </a:rPr>
              <a:t>Проект </a:t>
            </a:r>
            <a:r>
              <a:rPr lang="ru-RU" altLang="ru-RU" b="1" i="1" dirty="0">
                <a:solidFill>
                  <a:srgbClr val="0070C0"/>
                </a:solidFill>
                <a:latin typeface="Times New Roman" panose="02020603050405020304" pitchFamily="18" charset="0"/>
              </a:rPr>
              <a:t>Федерального закона N 366888-8 (https://sozd.duma.gov.ru/bill/366888-8)</a:t>
            </a:r>
          </a:p>
          <a:p>
            <a:pPr marL="273050" indent="266700"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Вредные условия труда: проект о санкциях за нарушения коллективного договора принят в первом чтении </a:t>
            </a:r>
            <a:endParaRPr lang="ru-RU" altLang="ru-RU" b="1" i="1" dirty="0" smtClean="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Предлагают </a:t>
            </a:r>
            <a:r>
              <a:rPr lang="ru-RU" altLang="ru-RU" b="1" i="1" dirty="0">
                <a:solidFill>
                  <a:schemeClr val="tx2">
                    <a:lumMod val="95000"/>
                    <a:lumOff val="5000"/>
                  </a:schemeClr>
                </a:solidFill>
                <a:latin typeface="Times New Roman" panose="02020603050405020304" pitchFamily="18" charset="0"/>
              </a:rPr>
              <a:t>строже наказывать тех, кто не соблюдает обязательства по </a:t>
            </a:r>
            <a:r>
              <a:rPr lang="ru-RU" altLang="ru-RU" b="1" i="1" dirty="0" smtClean="0">
                <a:solidFill>
                  <a:schemeClr val="tx2">
                    <a:lumMod val="95000"/>
                    <a:lumOff val="5000"/>
                  </a:schemeClr>
                </a:solidFill>
                <a:latin typeface="Times New Roman" panose="02020603050405020304" pitchFamily="18" charset="0"/>
              </a:rPr>
              <a:t>коллективному договору</a:t>
            </a:r>
            <a:r>
              <a:rPr lang="ru-RU" altLang="ru-RU" b="1" i="1" dirty="0">
                <a:solidFill>
                  <a:schemeClr val="tx2">
                    <a:lumMod val="95000"/>
                    <a:lumOff val="5000"/>
                  </a:schemeClr>
                </a:solidFill>
                <a:latin typeface="Times New Roman" panose="02020603050405020304" pitchFamily="18" charset="0"/>
              </a:rPr>
              <a:t>, соглашению в части охраны труда лиц, занятых на вредных и опасных работах. </a:t>
            </a:r>
            <a:endParaRPr lang="ru-RU" altLang="ru-RU" b="1" i="1" dirty="0" smtClean="0">
              <a:solidFill>
                <a:schemeClr val="tx2">
                  <a:lumMod val="95000"/>
                  <a:lumOff val="5000"/>
                </a:schemeClr>
              </a:solidFill>
              <a:latin typeface="Times New Roman" panose="02020603050405020304" pitchFamily="18" charset="0"/>
            </a:endParaRP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Это </a:t>
            </a:r>
            <a:r>
              <a:rPr lang="ru-RU" altLang="ru-RU" b="1" i="1" dirty="0">
                <a:solidFill>
                  <a:schemeClr val="tx2">
                    <a:lumMod val="95000"/>
                    <a:lumOff val="5000"/>
                  </a:schemeClr>
                </a:solidFill>
                <a:latin typeface="Times New Roman" panose="02020603050405020304" pitchFamily="18" charset="0"/>
              </a:rPr>
              <a:t>нарушение хотят выделить в самостоятельный состав. Оно повлечет предупреждение либо штраф от 6 тыс. до 10 тыс. руб</a:t>
            </a:r>
            <a:r>
              <a:rPr lang="ru-RU" altLang="ru-RU" b="1" i="1" dirty="0" smtClean="0">
                <a:solidFill>
                  <a:schemeClr val="tx2">
                    <a:lumMod val="95000"/>
                    <a:lumOff val="5000"/>
                  </a:schemeClr>
                </a:solidFill>
                <a:latin typeface="Times New Roman" panose="02020603050405020304" pitchFamily="18" charset="0"/>
              </a:rPr>
              <a:t>.</a:t>
            </a: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Сейчас </a:t>
            </a:r>
            <a:r>
              <a:rPr lang="ru-RU" altLang="ru-RU" b="1" i="1" dirty="0">
                <a:solidFill>
                  <a:schemeClr val="tx2">
                    <a:lumMod val="95000"/>
                    <a:lumOff val="5000"/>
                  </a:schemeClr>
                </a:solidFill>
                <a:latin typeface="Times New Roman" panose="02020603050405020304" pitchFamily="18" charset="0"/>
              </a:rPr>
              <a:t>за несоблюдение любых условий </a:t>
            </a:r>
            <a:r>
              <a:rPr lang="ru-RU" altLang="ru-RU" b="1" i="1" dirty="0" smtClean="0">
                <a:solidFill>
                  <a:schemeClr val="tx2">
                    <a:lumMod val="95000"/>
                    <a:lumOff val="5000"/>
                  </a:schemeClr>
                </a:solidFill>
                <a:latin typeface="Times New Roman" panose="02020603050405020304" pitchFamily="18" charset="0"/>
              </a:rPr>
              <a:t>коллективного договора </a:t>
            </a:r>
            <a:r>
              <a:rPr lang="ru-RU" altLang="ru-RU" b="1" i="1" dirty="0">
                <a:solidFill>
                  <a:schemeClr val="tx2">
                    <a:lumMod val="95000"/>
                    <a:lumOff val="5000"/>
                  </a:schemeClr>
                </a:solidFill>
                <a:latin typeface="Times New Roman" panose="02020603050405020304" pitchFamily="18" charset="0"/>
              </a:rPr>
              <a:t>и соглашения работодателю грозит предупреждение или штраф от 3 тыс. до 5 тыс. руб</a:t>
            </a:r>
            <a:r>
              <a:rPr lang="ru-RU" altLang="ru-RU" b="1" i="1" dirty="0" smtClean="0">
                <a:solidFill>
                  <a:schemeClr val="tx2">
                    <a:lumMod val="95000"/>
                    <a:lumOff val="5000"/>
                  </a:schemeClr>
                </a:solidFill>
                <a:latin typeface="Times New Roman" panose="02020603050405020304" pitchFamily="18" charset="0"/>
              </a:rPr>
              <a:t>.</a:t>
            </a:r>
          </a:p>
          <a:p>
            <a:pPr marL="0" indent="357188"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Планируют </a:t>
            </a:r>
            <a:r>
              <a:rPr lang="ru-RU" altLang="ru-RU" b="1" i="1" dirty="0">
                <a:solidFill>
                  <a:schemeClr val="tx2">
                    <a:lumMod val="95000"/>
                    <a:lumOff val="5000"/>
                  </a:schemeClr>
                </a:solidFill>
                <a:latin typeface="Times New Roman" panose="02020603050405020304" pitchFamily="18" charset="0"/>
              </a:rPr>
              <a:t>также убрать уточнение, что только он несет ответственность за подобные нарушения. Требования должны соблюдать обе стороны</a:t>
            </a:r>
            <a:r>
              <a:rPr lang="ru-RU" altLang="ru-RU" b="1" i="1" dirty="0" smtClean="0">
                <a:solidFill>
                  <a:schemeClr val="tx2">
                    <a:lumMod val="95000"/>
                    <a:lumOff val="5000"/>
                  </a:schemeClr>
                </a:solidFill>
                <a:latin typeface="Times New Roman" panose="02020603050405020304" pitchFamily="18" charset="0"/>
              </a:rPr>
              <a:t>.</a:t>
            </a:r>
            <a:endParaRPr lang="ru-RU" altLang="ru-RU"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2396842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ИЗМЕНЕНИЯ В </a:t>
            </a:r>
            <a:r>
              <a:rPr lang="ru-RU" b="1" dirty="0" smtClean="0"/>
              <a:t>ЗАКОНОДАТЕЛЬСТВЕ</a:t>
            </a:r>
            <a:endParaRPr lang="ru-RU" b="1" dirty="0"/>
          </a:p>
        </p:txBody>
      </p:sp>
      <p:sp>
        <p:nvSpPr>
          <p:cNvPr id="3" name="Объект 2"/>
          <p:cNvSpPr>
            <a:spLocks noGrp="1"/>
          </p:cNvSpPr>
          <p:nvPr>
            <p:ph idx="1"/>
          </p:nvPr>
        </p:nvSpPr>
        <p:spPr>
          <a:xfrm>
            <a:off x="228600" y="1468877"/>
            <a:ext cx="11850624" cy="5291846"/>
          </a:xfrm>
        </p:spPr>
        <p:txBody>
          <a:bodyPr rtlCol="0">
            <a:normAutofit/>
          </a:bodyPr>
          <a:lstStyle/>
          <a:p>
            <a:pPr algn="just">
              <a:spcBef>
                <a:spcPct val="0"/>
              </a:spcBef>
              <a:spcAft>
                <a:spcPct val="0"/>
              </a:spcAft>
              <a:buNone/>
            </a:pPr>
            <a:endParaRPr lang="ru-RU" altLang="ru-RU" b="1" i="1" dirty="0" smtClean="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 </a:t>
            </a:r>
            <a:r>
              <a:rPr lang="ru-RU" altLang="ru-RU" b="1" i="1" dirty="0">
                <a:solidFill>
                  <a:srgbClr val="0070C0"/>
                </a:solidFill>
                <a:latin typeface="Times New Roman" panose="02020603050405020304" pitchFamily="18" charset="0"/>
              </a:rPr>
              <a:t>Проект Федерального закона N 385290-8 (https://sozd.duma.gov.ru/bill/385290-8)</a:t>
            </a:r>
          </a:p>
          <a:p>
            <a:pPr algn="just">
              <a:spcBef>
                <a:spcPct val="0"/>
              </a:spcBef>
              <a:spcAft>
                <a:spcPct val="0"/>
              </a:spcAft>
              <a:buNone/>
            </a:pPr>
            <a:endParaRPr lang="ru-RU" altLang="ru-RU" b="1" i="1" dirty="0">
              <a:solidFill>
                <a:srgbClr val="0070C0"/>
              </a:solidFill>
              <a:latin typeface="Times New Roman" panose="02020603050405020304" pitchFamily="18" charset="0"/>
            </a:endParaRPr>
          </a:p>
          <a:p>
            <a:pPr marL="273050" indent="266700" algn="just">
              <a:spcBef>
                <a:spcPct val="0"/>
              </a:spcBef>
              <a:spcAft>
                <a:spcPct val="0"/>
              </a:spcAft>
              <a:buNone/>
            </a:pPr>
            <a:endParaRPr lang="ru-RU" altLang="ru-RU" b="1" i="1" dirty="0" smtClean="0">
              <a:solidFill>
                <a:schemeClr val="tx2">
                  <a:lumMod val="95000"/>
                  <a:lumOff val="5000"/>
                </a:schemeClr>
              </a:solidFill>
              <a:latin typeface="Times New Roman" panose="02020603050405020304" pitchFamily="18" charset="0"/>
            </a:endParaRPr>
          </a:p>
          <a:p>
            <a:pPr marL="273050" indent="266700"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Условия </a:t>
            </a:r>
            <a:r>
              <a:rPr lang="ru-RU" altLang="ru-RU" b="1" i="1" dirty="0">
                <a:solidFill>
                  <a:schemeClr val="tx2">
                    <a:lumMod val="95000"/>
                    <a:lumOff val="5000"/>
                  </a:schemeClr>
                </a:solidFill>
                <a:latin typeface="Times New Roman" panose="02020603050405020304" pitchFamily="18" charset="0"/>
              </a:rPr>
              <a:t>о </a:t>
            </a:r>
            <a:r>
              <a:rPr lang="ru-RU" altLang="ru-RU" b="1" i="1" dirty="0" err="1">
                <a:solidFill>
                  <a:schemeClr val="tx2">
                    <a:lumMod val="95000"/>
                    <a:lumOff val="5000"/>
                  </a:schemeClr>
                </a:solidFill>
                <a:latin typeface="Times New Roman" panose="02020603050405020304" pitchFamily="18" charset="0"/>
              </a:rPr>
              <a:t>волонтерстве</a:t>
            </a:r>
            <a:r>
              <a:rPr lang="ru-RU" altLang="ru-RU" b="1" i="1" dirty="0">
                <a:solidFill>
                  <a:schemeClr val="tx2">
                    <a:lumMod val="95000"/>
                    <a:lumOff val="5000"/>
                  </a:schemeClr>
                </a:solidFill>
                <a:latin typeface="Times New Roman" panose="02020603050405020304" pitchFamily="18" charset="0"/>
              </a:rPr>
              <a:t> и благотворительности в коллективном договоре: проект прошел первое чтение </a:t>
            </a:r>
            <a:endParaRPr lang="ru-RU" altLang="ru-RU" b="1" i="1" dirty="0" smtClean="0">
              <a:solidFill>
                <a:schemeClr val="tx2">
                  <a:lumMod val="95000"/>
                  <a:lumOff val="5000"/>
                </a:schemeClr>
              </a:solidFill>
              <a:latin typeface="Times New Roman" panose="02020603050405020304" pitchFamily="18" charset="0"/>
            </a:endParaRPr>
          </a:p>
          <a:p>
            <a:pPr marL="273050" indent="266700"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В </a:t>
            </a:r>
            <a:r>
              <a:rPr lang="ru-RU" altLang="ru-RU" b="1" i="1" dirty="0">
                <a:solidFill>
                  <a:schemeClr val="tx2">
                    <a:lumMod val="95000"/>
                    <a:lumOff val="5000"/>
                  </a:schemeClr>
                </a:solidFill>
                <a:latin typeface="Times New Roman" panose="02020603050405020304" pitchFamily="18" charset="0"/>
              </a:rPr>
              <a:t>ТК РФ предлагают закрепить положение о том, что в </a:t>
            </a:r>
            <a:r>
              <a:rPr lang="ru-RU" altLang="ru-RU" b="1" i="1" dirty="0" smtClean="0">
                <a:solidFill>
                  <a:schemeClr val="tx2">
                    <a:lumMod val="95000"/>
                    <a:lumOff val="5000"/>
                  </a:schemeClr>
                </a:solidFill>
                <a:latin typeface="Times New Roman" panose="02020603050405020304" pitchFamily="18" charset="0"/>
              </a:rPr>
              <a:t>коллективном договоре </a:t>
            </a:r>
            <a:r>
              <a:rPr lang="ru-RU" altLang="ru-RU" b="1" i="1" dirty="0">
                <a:solidFill>
                  <a:schemeClr val="tx2">
                    <a:lumMod val="95000"/>
                    <a:lumOff val="5000"/>
                  </a:schemeClr>
                </a:solidFill>
                <a:latin typeface="Times New Roman" panose="02020603050405020304" pitchFamily="18" charset="0"/>
              </a:rPr>
              <a:t>стороны могут вносить обязательства по поддержке добровольчества и благотворительности</a:t>
            </a:r>
            <a:r>
              <a:rPr lang="ru-RU" altLang="ru-RU" b="1" i="1" dirty="0" smtClean="0">
                <a:solidFill>
                  <a:schemeClr val="tx2">
                    <a:lumMod val="95000"/>
                    <a:lumOff val="5000"/>
                  </a:schemeClr>
                </a:solidFill>
                <a:latin typeface="Times New Roman" panose="02020603050405020304" pitchFamily="18" charset="0"/>
              </a:rPr>
              <a:t>.</a:t>
            </a:r>
          </a:p>
          <a:p>
            <a:pPr marL="273050" indent="266700" algn="just">
              <a:spcBef>
                <a:spcPct val="0"/>
              </a:spcBef>
              <a:spcAft>
                <a:spcPct val="0"/>
              </a:spcAft>
              <a:buNone/>
            </a:pPr>
            <a:r>
              <a:rPr lang="ru-RU" altLang="ru-RU" b="1" i="1" dirty="0" smtClean="0">
                <a:solidFill>
                  <a:schemeClr val="tx2">
                    <a:lumMod val="95000"/>
                    <a:lumOff val="5000"/>
                  </a:schemeClr>
                </a:solidFill>
                <a:latin typeface="Times New Roman" panose="02020603050405020304" pitchFamily="18" charset="0"/>
              </a:rPr>
              <a:t>Разработчики </a:t>
            </a:r>
            <a:r>
              <a:rPr lang="ru-RU" altLang="ru-RU" b="1" i="1" dirty="0">
                <a:solidFill>
                  <a:schemeClr val="tx2">
                    <a:lumMod val="95000"/>
                    <a:lumOff val="5000"/>
                  </a:schemeClr>
                </a:solidFill>
                <a:latin typeface="Times New Roman" panose="02020603050405020304" pitchFamily="18" charset="0"/>
              </a:rPr>
              <a:t>проекта отмечают, что его цель - привлечь работников к такой деятельности. Она повышает лояльность и вовлеченность персонала, а благодаря этому растут экономические показатели компании</a:t>
            </a:r>
            <a:r>
              <a:rPr lang="ru-RU" altLang="ru-RU" b="1" i="1" dirty="0" smtClean="0">
                <a:solidFill>
                  <a:schemeClr val="tx2">
                    <a:lumMod val="95000"/>
                    <a:lumOff val="5000"/>
                  </a:schemeClr>
                </a:solidFill>
                <a:latin typeface="Times New Roman" panose="02020603050405020304" pitchFamily="18" charset="0"/>
              </a:rPr>
              <a:t>.</a:t>
            </a:r>
          </a:p>
        </p:txBody>
      </p:sp>
    </p:spTree>
    <p:extLst>
      <p:ext uri="{BB962C8B-B14F-4D97-AF65-F5344CB8AC3E}">
        <p14:creationId xmlns:p14="http://schemas.microsoft.com/office/powerpoint/2010/main" val="63323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8872" y="1873584"/>
            <a:ext cx="7577328" cy="2560320"/>
          </a:xfrm>
        </p:spPr>
        <p:txBody>
          <a:bodyPr rtlCol="0">
            <a:normAutofit/>
          </a:bodyPr>
          <a:lstStyle/>
          <a:p>
            <a:pPr algn="ctr" rtl="0"/>
            <a:r>
              <a:rPr lang="ru-RU" sz="4800" b="1" dirty="0" smtClean="0">
                <a:solidFill>
                  <a:schemeClr val="tx2">
                    <a:lumMod val="95000"/>
                    <a:lumOff val="5000"/>
                  </a:schemeClr>
                </a:solidFill>
              </a:rPr>
              <a:t>Разъяснения</a:t>
            </a:r>
            <a:endParaRPr lang="ru-RU" sz="4800" b="1" dirty="0">
              <a:solidFill>
                <a:schemeClr val="tx2">
                  <a:lumMod val="95000"/>
                  <a:lumOff val="5000"/>
                </a:schemeClr>
              </a:solidFill>
            </a:endParaRPr>
          </a:p>
        </p:txBody>
      </p:sp>
    </p:spTree>
    <p:extLst>
      <p:ext uri="{BB962C8B-B14F-4D97-AF65-F5344CB8AC3E}">
        <p14:creationId xmlns:p14="http://schemas.microsoft.com/office/powerpoint/2010/main" val="557671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РАЗЪЯСНЕНИЯ </a:t>
            </a:r>
            <a:endParaRPr lang="ru-RU" b="1" dirty="0"/>
          </a:p>
        </p:txBody>
      </p:sp>
      <p:sp>
        <p:nvSpPr>
          <p:cNvPr id="3" name="Объект 2"/>
          <p:cNvSpPr>
            <a:spLocks noGrp="1"/>
          </p:cNvSpPr>
          <p:nvPr>
            <p:ph idx="1"/>
          </p:nvPr>
        </p:nvSpPr>
        <p:spPr>
          <a:xfrm>
            <a:off x="365760" y="1618488"/>
            <a:ext cx="11594592" cy="4965192"/>
          </a:xfrm>
        </p:spPr>
        <p:txBody>
          <a:bodyPr rtlCol="0">
            <a:normAutofit/>
          </a:bodyPr>
          <a:lstStyle/>
          <a:p>
            <a:pPr marL="44450" indent="403225" algn="just">
              <a:buNone/>
            </a:pPr>
            <a:r>
              <a:rPr lang="ru-RU" altLang="ru-RU" sz="2800" b="1" i="1" dirty="0" smtClean="0">
                <a:solidFill>
                  <a:schemeClr val="accent5">
                    <a:lumMod val="50000"/>
                  </a:schemeClr>
                </a:solidFill>
                <a:latin typeface="Times New Roman" panose="02020603050405020304" pitchFamily="18" charset="0"/>
              </a:rPr>
              <a:t>Письмо </a:t>
            </a:r>
            <a:r>
              <a:rPr lang="ru-RU" altLang="ru-RU" sz="2800" b="1" i="1" dirty="0">
                <a:solidFill>
                  <a:schemeClr val="accent5">
                    <a:lumMod val="50000"/>
                  </a:schemeClr>
                </a:solidFill>
                <a:latin typeface="Times New Roman" panose="02020603050405020304" pitchFamily="18" charset="0"/>
              </a:rPr>
              <a:t>Минтруда России от 18.10.2023 N </a:t>
            </a:r>
            <a:r>
              <a:rPr lang="ru-RU" altLang="ru-RU" sz="2800" b="1" i="1" dirty="0" smtClean="0">
                <a:solidFill>
                  <a:schemeClr val="accent5">
                    <a:lumMod val="50000"/>
                  </a:schemeClr>
                </a:solidFill>
                <a:latin typeface="Times New Roman" panose="02020603050405020304" pitchFamily="18" charset="0"/>
              </a:rPr>
              <a:t>14-6/ООГ-6552 </a:t>
            </a:r>
          </a:p>
          <a:p>
            <a:pPr marL="44450" indent="403225" algn="just">
              <a:buNone/>
            </a:pPr>
            <a:r>
              <a:rPr lang="ru-RU" altLang="ru-RU" sz="2800" b="1" i="1" dirty="0" smtClean="0">
                <a:solidFill>
                  <a:schemeClr val="tx2">
                    <a:lumMod val="95000"/>
                    <a:lumOff val="5000"/>
                  </a:schemeClr>
                </a:solidFill>
                <a:latin typeface="Times New Roman" panose="02020603050405020304" pitchFamily="18" charset="0"/>
              </a:rPr>
              <a:t>Давать </a:t>
            </a:r>
            <a:r>
              <a:rPr lang="ru-RU" altLang="ru-RU" sz="2800" b="1" i="1" dirty="0">
                <a:solidFill>
                  <a:schemeClr val="tx2">
                    <a:lumMod val="95000"/>
                    <a:lumOff val="5000"/>
                  </a:schemeClr>
                </a:solidFill>
                <a:latin typeface="Times New Roman" panose="02020603050405020304" pitchFamily="18" charset="0"/>
              </a:rPr>
              <a:t>отпуск многодетному родителю в первые полгода работы необязательно </a:t>
            </a: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buNone/>
            </a:pPr>
            <a:r>
              <a:rPr lang="ru-RU" altLang="ru-RU" sz="2800" b="1" i="1" dirty="0" smtClean="0">
                <a:solidFill>
                  <a:schemeClr val="tx2">
                    <a:lumMod val="95000"/>
                    <a:lumOff val="5000"/>
                  </a:schemeClr>
                </a:solidFill>
                <a:latin typeface="Times New Roman" panose="02020603050405020304" pitchFamily="18" charset="0"/>
              </a:rPr>
              <a:t>У </a:t>
            </a:r>
            <a:r>
              <a:rPr lang="ru-RU" altLang="ru-RU" sz="2800" b="1" i="1" dirty="0">
                <a:solidFill>
                  <a:schemeClr val="tx2">
                    <a:lumMod val="95000"/>
                    <a:lumOff val="5000"/>
                  </a:schemeClr>
                </a:solidFill>
                <a:latin typeface="Times New Roman" panose="02020603050405020304" pitchFamily="18" charset="0"/>
              </a:rPr>
              <a:t>сотрудника с 3 и более детьми право на первый ежегодный отпуск возникает через 6 месяцев непрерывной работы. </a:t>
            </a: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buNone/>
            </a:pPr>
            <a:r>
              <a:rPr lang="ru-RU" altLang="ru-RU" sz="2800" b="1" i="1" dirty="0" smtClean="0">
                <a:solidFill>
                  <a:schemeClr val="tx2">
                    <a:lumMod val="95000"/>
                    <a:lumOff val="5000"/>
                  </a:schemeClr>
                </a:solidFill>
                <a:latin typeface="Times New Roman" panose="02020603050405020304" pitchFamily="18" charset="0"/>
              </a:rPr>
              <a:t>Отдохнуть </a:t>
            </a:r>
            <a:r>
              <a:rPr lang="ru-RU" altLang="ru-RU" sz="2800" b="1" i="1" dirty="0">
                <a:solidFill>
                  <a:schemeClr val="tx2">
                    <a:lumMod val="95000"/>
                    <a:lumOff val="5000"/>
                  </a:schemeClr>
                </a:solidFill>
                <a:latin typeface="Times New Roman" panose="02020603050405020304" pitchFamily="18" charset="0"/>
              </a:rPr>
              <a:t>раньше он может только по соглашению сторон</a:t>
            </a:r>
            <a:r>
              <a:rPr lang="ru-RU" altLang="ru-RU" sz="2800" b="1" i="1" dirty="0" smtClean="0">
                <a:solidFill>
                  <a:schemeClr val="tx2">
                    <a:lumMod val="95000"/>
                    <a:lumOff val="5000"/>
                  </a:schemeClr>
                </a:solidFill>
                <a:latin typeface="Times New Roman" panose="02020603050405020304" pitchFamily="18" charset="0"/>
              </a:rPr>
              <a:t>. </a:t>
            </a:r>
            <a:endParaRPr lang="ru-RU" altLang="ru-RU" sz="2800" b="1" i="1" dirty="0" smtClean="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387152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РАЗЪЯСНЕНИЯ </a:t>
            </a:r>
            <a:endParaRPr lang="ru-RU" b="1" dirty="0"/>
          </a:p>
        </p:txBody>
      </p:sp>
      <p:sp>
        <p:nvSpPr>
          <p:cNvPr id="3" name="Объект 2"/>
          <p:cNvSpPr>
            <a:spLocks noGrp="1"/>
          </p:cNvSpPr>
          <p:nvPr>
            <p:ph idx="1"/>
          </p:nvPr>
        </p:nvSpPr>
        <p:spPr>
          <a:xfrm>
            <a:off x="365760" y="1618488"/>
            <a:ext cx="11594592" cy="4965192"/>
          </a:xfrm>
        </p:spPr>
        <p:txBody>
          <a:bodyPr rtlCol="0">
            <a:normAutofit/>
          </a:bodyPr>
          <a:lstStyle/>
          <a:p>
            <a:pPr marL="44450" indent="403225" algn="just">
              <a:buNone/>
            </a:pPr>
            <a:r>
              <a:rPr lang="ru-RU" altLang="ru-RU" sz="2800" b="1" i="1" dirty="0">
                <a:solidFill>
                  <a:schemeClr val="accent5">
                    <a:lumMod val="50000"/>
                  </a:schemeClr>
                </a:solidFill>
                <a:latin typeface="Times New Roman" panose="02020603050405020304" pitchFamily="18" charset="0"/>
              </a:rPr>
              <a:t>Письмо Минтруда России от 27.03.2023 N 14-6/ООГ-2211</a:t>
            </a:r>
          </a:p>
          <a:p>
            <a:pPr marL="44450" indent="403225" algn="just">
              <a:buNone/>
            </a:pP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buNone/>
            </a:pPr>
            <a:r>
              <a:rPr lang="ru-RU" altLang="ru-RU" sz="2800" b="1" i="1" dirty="0" smtClean="0">
                <a:solidFill>
                  <a:schemeClr val="tx2">
                    <a:lumMod val="95000"/>
                    <a:lumOff val="5000"/>
                  </a:schemeClr>
                </a:solidFill>
                <a:latin typeface="Times New Roman" panose="02020603050405020304" pitchFamily="18" charset="0"/>
              </a:rPr>
              <a:t>Работнику </a:t>
            </a:r>
            <a:r>
              <a:rPr lang="ru-RU" altLang="ru-RU" sz="2800" b="1" i="1" dirty="0" smtClean="0">
                <a:solidFill>
                  <a:schemeClr val="tx2">
                    <a:lumMod val="95000"/>
                    <a:lumOff val="5000"/>
                  </a:schemeClr>
                </a:solidFill>
                <a:latin typeface="Times New Roman" panose="02020603050405020304" pitchFamily="18" charset="0"/>
              </a:rPr>
              <a:t>по его запросу работодатель обязан выдать документы связанные с его деятельностью</a:t>
            </a:r>
          </a:p>
          <a:p>
            <a:pPr marL="44450" indent="403225" algn="just">
              <a:buNone/>
            </a:pPr>
            <a:r>
              <a:rPr lang="ru-RU" altLang="ru-RU" sz="2800" b="1" i="1" dirty="0" smtClean="0">
                <a:solidFill>
                  <a:schemeClr val="tx2">
                    <a:lumMod val="95000"/>
                    <a:lumOff val="5000"/>
                  </a:schemeClr>
                </a:solidFill>
                <a:latin typeface="Times New Roman" panose="02020603050405020304" pitchFamily="18" charset="0"/>
              </a:rPr>
              <a:t> Если речь идет об электронных кадровых документах, то работник  должен </a:t>
            </a:r>
            <a:r>
              <a:rPr lang="ru-RU" altLang="ru-RU" sz="2800" b="1" i="1" dirty="0">
                <a:solidFill>
                  <a:schemeClr val="tx2">
                    <a:lumMod val="95000"/>
                    <a:lumOff val="5000"/>
                  </a:schemeClr>
                </a:solidFill>
                <a:latin typeface="Times New Roman" panose="02020603050405020304" pitchFamily="18" charset="0"/>
              </a:rPr>
              <a:t>указать в заявлении способ предоставления связанных с работой документов, которые ведут в электронном виде. </a:t>
            </a: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buNone/>
            </a:pPr>
            <a:r>
              <a:rPr lang="ru-RU" altLang="ru-RU" sz="2800" b="1" i="1" dirty="0" smtClean="0">
                <a:solidFill>
                  <a:schemeClr val="tx2">
                    <a:lumMod val="95000"/>
                    <a:lumOff val="5000"/>
                  </a:schemeClr>
                </a:solidFill>
                <a:latin typeface="Times New Roman" panose="02020603050405020304" pitchFamily="18" charset="0"/>
              </a:rPr>
              <a:t>Их </a:t>
            </a:r>
            <a:r>
              <a:rPr lang="ru-RU" altLang="ru-RU" sz="2800" b="1" i="1" dirty="0">
                <a:solidFill>
                  <a:schemeClr val="tx2">
                    <a:lumMod val="95000"/>
                    <a:lumOff val="5000"/>
                  </a:schemeClr>
                </a:solidFill>
                <a:latin typeface="Times New Roman" panose="02020603050405020304" pitchFamily="18" charset="0"/>
              </a:rPr>
              <a:t>можно выдать на бумаге либо направить в электронной форме</a:t>
            </a:r>
            <a:r>
              <a:rPr lang="ru-RU" altLang="ru-RU" sz="2800" b="1" i="1" dirty="0" smtClean="0">
                <a:solidFill>
                  <a:schemeClr val="tx2">
                    <a:lumMod val="95000"/>
                    <a:lumOff val="5000"/>
                  </a:schemeClr>
                </a:solidFill>
                <a:latin typeface="Times New Roman" panose="02020603050405020304" pitchFamily="18" charset="0"/>
              </a:rPr>
              <a:t>.</a:t>
            </a: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2028249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РАЗЪЯСНЕНИЯ </a:t>
            </a:r>
            <a:endParaRPr lang="ru-RU" b="1" dirty="0"/>
          </a:p>
        </p:txBody>
      </p:sp>
      <p:sp>
        <p:nvSpPr>
          <p:cNvPr id="3" name="Объект 2"/>
          <p:cNvSpPr>
            <a:spLocks noGrp="1"/>
          </p:cNvSpPr>
          <p:nvPr>
            <p:ph idx="1"/>
          </p:nvPr>
        </p:nvSpPr>
        <p:spPr>
          <a:xfrm>
            <a:off x="365760" y="1618488"/>
            <a:ext cx="11594592" cy="4965192"/>
          </a:xfrm>
        </p:spPr>
        <p:txBody>
          <a:bodyPr rtlCol="0">
            <a:normAutofit fontScale="92500"/>
          </a:bodyPr>
          <a:lstStyle/>
          <a:p>
            <a:pPr marL="44450" indent="403225" algn="just">
              <a:buNone/>
            </a:pPr>
            <a:r>
              <a:rPr lang="ru-RU" altLang="ru-RU" sz="2800" b="1" i="1" dirty="0" smtClean="0">
                <a:solidFill>
                  <a:schemeClr val="tx2">
                    <a:lumMod val="95000"/>
                    <a:lumOff val="5000"/>
                  </a:schemeClr>
                </a:solidFill>
                <a:latin typeface="Times New Roman" panose="02020603050405020304" pitchFamily="18" charset="0"/>
              </a:rPr>
              <a:t>Минтруд </a:t>
            </a:r>
            <a:r>
              <a:rPr lang="ru-RU" altLang="ru-RU" sz="2800" b="1" i="1" dirty="0">
                <a:solidFill>
                  <a:schemeClr val="tx2">
                    <a:lumMod val="95000"/>
                    <a:lumOff val="5000"/>
                  </a:schemeClr>
                </a:solidFill>
                <a:latin typeface="Times New Roman" panose="02020603050405020304" pitchFamily="18" charset="0"/>
              </a:rPr>
              <a:t>не советует подписывать кадровые документы факсимиле</a:t>
            </a:r>
          </a:p>
          <a:p>
            <a:pPr marL="44450" indent="403225" algn="just">
              <a:buNone/>
            </a:pPr>
            <a:r>
              <a:rPr lang="ru-RU" altLang="ru-RU" sz="2800" b="1" i="1" dirty="0">
                <a:solidFill>
                  <a:schemeClr val="tx2">
                    <a:lumMod val="95000"/>
                    <a:lumOff val="5000"/>
                  </a:schemeClr>
                </a:solidFill>
                <a:latin typeface="Times New Roman" panose="02020603050405020304" pitchFamily="18" charset="0"/>
              </a:rPr>
              <a:t>В законе нет ни определения факсимиле, ни возможности так подписывать кадровые документы. Закреплено, что трудовой договор работодатель обязан визировать лично. Иногда стороны могут использовать электронные подписи.</a:t>
            </a:r>
          </a:p>
          <a:p>
            <a:pPr marL="44450" indent="403225" algn="just">
              <a:buNone/>
            </a:pPr>
            <a:r>
              <a:rPr lang="ru-RU" altLang="ru-RU" sz="2800" b="1" i="1" dirty="0">
                <a:solidFill>
                  <a:schemeClr val="tx2">
                    <a:lumMod val="95000"/>
                    <a:lumOff val="5000"/>
                  </a:schemeClr>
                </a:solidFill>
                <a:latin typeface="Times New Roman" panose="02020603050405020304" pitchFamily="18" charset="0"/>
              </a:rPr>
              <a:t>п</a:t>
            </a:r>
            <a:r>
              <a:rPr lang="ru-RU" altLang="ru-RU" sz="2800" b="1" i="1" dirty="0" smtClean="0">
                <a:solidFill>
                  <a:schemeClr val="tx2">
                    <a:lumMod val="95000"/>
                    <a:lumOff val="5000"/>
                  </a:schemeClr>
                </a:solidFill>
                <a:latin typeface="Times New Roman" panose="02020603050405020304" pitchFamily="18" charset="0"/>
              </a:rPr>
              <a:t>. 4.22 </a:t>
            </a:r>
            <a:r>
              <a:rPr lang="ru-RU" altLang="ru-RU" sz="2800" b="1" i="1" dirty="0">
                <a:solidFill>
                  <a:schemeClr val="tx2">
                    <a:lumMod val="95000"/>
                    <a:lumOff val="5000"/>
                  </a:schemeClr>
                </a:solidFill>
                <a:latin typeface="Times New Roman" panose="02020603050405020304" pitchFamily="18" charset="0"/>
              </a:rPr>
              <a:t>Методических рекомендаций по применению ГОСТ Р </a:t>
            </a:r>
            <a:r>
              <a:rPr lang="ru-RU" altLang="ru-RU" sz="2800" b="1" i="1" dirty="0" smtClean="0">
                <a:solidFill>
                  <a:schemeClr val="tx2">
                    <a:lumMod val="95000"/>
                    <a:lumOff val="5000"/>
                  </a:schemeClr>
                </a:solidFill>
                <a:latin typeface="Times New Roman" panose="02020603050405020304" pitchFamily="18" charset="0"/>
              </a:rPr>
              <a:t>7.0.97-2016 разъяснен </a:t>
            </a:r>
            <a:r>
              <a:rPr lang="ru-RU" altLang="ru-RU" sz="2800" b="1" i="1" dirty="0">
                <a:solidFill>
                  <a:schemeClr val="tx2">
                    <a:lumMod val="95000"/>
                    <a:lumOff val="5000"/>
                  </a:schemeClr>
                </a:solidFill>
                <a:latin typeface="Times New Roman" panose="02020603050405020304" pitchFamily="18" charset="0"/>
              </a:rPr>
              <a:t>порядок применения «факсимиле» </a:t>
            </a:r>
            <a:r>
              <a:rPr lang="ru-RU" altLang="ru-RU" sz="2800" b="1" i="1" dirty="0" smtClean="0">
                <a:solidFill>
                  <a:schemeClr val="tx2">
                    <a:lumMod val="95000"/>
                    <a:lumOff val="5000"/>
                  </a:schemeClr>
                </a:solidFill>
                <a:latin typeface="Times New Roman" panose="02020603050405020304" pitchFamily="18" charset="0"/>
              </a:rPr>
              <a:t>для подписания </a:t>
            </a:r>
            <a:r>
              <a:rPr lang="ru-RU" altLang="ru-RU" sz="2800" b="1" i="1" dirty="0">
                <a:solidFill>
                  <a:schemeClr val="tx2">
                    <a:lumMod val="95000"/>
                    <a:lumOff val="5000"/>
                  </a:schemeClr>
                </a:solidFill>
                <a:latin typeface="Times New Roman" panose="02020603050405020304" pitchFamily="18" charset="0"/>
              </a:rPr>
              <a:t>кадровых документов. В этом пункте пояснено, что реквизит «</a:t>
            </a:r>
            <a:r>
              <a:rPr lang="ru-RU" altLang="ru-RU" sz="2800" b="1" i="1" dirty="0" smtClean="0">
                <a:solidFill>
                  <a:schemeClr val="tx2">
                    <a:lumMod val="95000"/>
                    <a:lumOff val="5000"/>
                  </a:schemeClr>
                </a:solidFill>
                <a:latin typeface="Times New Roman" panose="02020603050405020304" pitchFamily="18" charset="0"/>
              </a:rPr>
              <a:t>Подпись» включает </a:t>
            </a:r>
            <a:r>
              <a:rPr lang="ru-RU" altLang="ru-RU" sz="2800" b="1" i="1" dirty="0">
                <a:solidFill>
                  <a:schemeClr val="tx2">
                    <a:lumMod val="95000"/>
                    <a:lumOff val="5000"/>
                  </a:schemeClr>
                </a:solidFill>
                <a:latin typeface="Times New Roman" panose="02020603050405020304" pitchFamily="18" charset="0"/>
              </a:rPr>
              <a:t>в себя наименование должности лица, подписывающего документ, </a:t>
            </a:r>
            <a:r>
              <a:rPr lang="ru-RU" altLang="ru-RU" sz="2800" b="1" i="1" dirty="0" smtClean="0">
                <a:solidFill>
                  <a:schemeClr val="tx2">
                    <a:lumMod val="95000"/>
                    <a:lumOff val="5000"/>
                  </a:schemeClr>
                </a:solidFill>
                <a:latin typeface="Times New Roman" panose="02020603050405020304" pitchFamily="18" charset="0"/>
              </a:rPr>
              <a:t>его собственноручную </a:t>
            </a:r>
            <a:r>
              <a:rPr lang="ru-RU" altLang="ru-RU" sz="2800" b="1" i="1" dirty="0">
                <a:solidFill>
                  <a:schemeClr val="tx2">
                    <a:lumMod val="95000"/>
                    <a:lumOff val="5000"/>
                  </a:schemeClr>
                </a:solidFill>
                <a:latin typeface="Times New Roman" panose="02020603050405020304" pitchFamily="18" charset="0"/>
              </a:rPr>
              <a:t>подпись, расшифровку подписи (инициалы, фамилию</a:t>
            </a:r>
            <a:r>
              <a:rPr lang="ru-RU" altLang="ru-RU" sz="2800" b="1" i="1" dirty="0" smtClean="0">
                <a:solidFill>
                  <a:schemeClr val="tx2">
                    <a:lumMod val="95000"/>
                    <a:lumOff val="5000"/>
                  </a:schemeClr>
                </a:solidFill>
                <a:latin typeface="Times New Roman" panose="02020603050405020304" pitchFamily="18" charset="0"/>
              </a:rPr>
              <a:t>).</a:t>
            </a:r>
          </a:p>
          <a:p>
            <a:pPr marL="44450" indent="403225" algn="just">
              <a:buNone/>
            </a:pPr>
            <a:r>
              <a:rPr lang="ru-RU" altLang="ru-RU" sz="2800" b="1" i="1" dirty="0" smtClean="0">
                <a:solidFill>
                  <a:schemeClr val="accent5">
                    <a:lumMod val="50000"/>
                  </a:schemeClr>
                </a:solidFill>
                <a:latin typeface="Times New Roman" panose="02020603050405020304" pitchFamily="18" charset="0"/>
              </a:rPr>
              <a:t>Письмо </a:t>
            </a:r>
            <a:r>
              <a:rPr lang="ru-RU" altLang="ru-RU" sz="2800" b="1" i="1" dirty="0">
                <a:solidFill>
                  <a:schemeClr val="accent5">
                    <a:lumMod val="50000"/>
                  </a:schemeClr>
                </a:solidFill>
                <a:latin typeface="Times New Roman" panose="02020603050405020304" pitchFamily="18" charset="0"/>
              </a:rPr>
              <a:t>Минтруда России от 15.03.2023 N </a:t>
            </a:r>
            <a:r>
              <a:rPr lang="ru-RU" altLang="ru-RU" sz="2800" b="1" i="1" dirty="0" smtClean="0">
                <a:solidFill>
                  <a:schemeClr val="accent5">
                    <a:lumMod val="50000"/>
                  </a:schemeClr>
                </a:solidFill>
                <a:latin typeface="Times New Roman" panose="02020603050405020304" pitchFamily="18" charset="0"/>
              </a:rPr>
              <a:t>14-6/ООГ-1863</a:t>
            </a:r>
            <a:endParaRPr lang="ru-RU" altLang="ru-RU" sz="2800" b="1" i="1" dirty="0">
              <a:solidFill>
                <a:schemeClr val="accent5">
                  <a:lumMod val="50000"/>
                </a:schemeClr>
              </a:solidFill>
              <a:latin typeface="Times New Roman" panose="02020603050405020304" pitchFamily="18" charset="0"/>
            </a:endParaRPr>
          </a:p>
        </p:txBody>
      </p:sp>
    </p:spTree>
    <p:extLst>
      <p:ext uri="{BB962C8B-B14F-4D97-AF65-F5344CB8AC3E}">
        <p14:creationId xmlns:p14="http://schemas.microsoft.com/office/powerpoint/2010/main" val="18177313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РАЗЪЯСНЕНИЯ </a:t>
            </a:r>
            <a:endParaRPr lang="ru-RU" b="1" dirty="0"/>
          </a:p>
        </p:txBody>
      </p:sp>
      <p:sp>
        <p:nvSpPr>
          <p:cNvPr id="3" name="Объект 2"/>
          <p:cNvSpPr>
            <a:spLocks noGrp="1"/>
          </p:cNvSpPr>
          <p:nvPr>
            <p:ph idx="1"/>
          </p:nvPr>
        </p:nvSpPr>
        <p:spPr>
          <a:xfrm>
            <a:off x="365760" y="1618488"/>
            <a:ext cx="11594592" cy="4965192"/>
          </a:xfrm>
        </p:spPr>
        <p:txBody>
          <a:bodyPr rtlCol="0">
            <a:normAutofit/>
          </a:bodyPr>
          <a:lstStyle/>
          <a:p>
            <a:pPr marL="44450" indent="403225" algn="just">
              <a:buNone/>
            </a:pPr>
            <a:r>
              <a:rPr lang="ru-RU" altLang="ru-RU" sz="2800" b="1" i="1" dirty="0">
                <a:solidFill>
                  <a:schemeClr val="accent5">
                    <a:lumMod val="50000"/>
                  </a:schemeClr>
                </a:solidFill>
                <a:latin typeface="Times New Roman" panose="02020603050405020304" pitchFamily="18" charset="0"/>
              </a:rPr>
              <a:t>Письмо Минтруда России от 10.04.2023 N 14-6/ООГ-2661</a:t>
            </a:r>
          </a:p>
          <a:p>
            <a:pPr marL="44450" indent="403225" algn="just">
              <a:buNone/>
            </a:pP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buNone/>
            </a:pPr>
            <a:r>
              <a:rPr lang="ru-RU" altLang="ru-RU" sz="2800" b="1" i="1" dirty="0" smtClean="0">
                <a:solidFill>
                  <a:schemeClr val="tx2">
                    <a:lumMod val="95000"/>
                    <a:lumOff val="5000"/>
                  </a:schemeClr>
                </a:solidFill>
                <a:latin typeface="Times New Roman" panose="02020603050405020304" pitchFamily="18" charset="0"/>
              </a:rPr>
              <a:t>Если работник </a:t>
            </a:r>
            <a:r>
              <a:rPr lang="ru-RU" altLang="ru-RU" sz="2800" b="1" i="1" dirty="0">
                <a:solidFill>
                  <a:schemeClr val="tx2">
                    <a:lumMod val="95000"/>
                    <a:lumOff val="5000"/>
                  </a:schemeClr>
                </a:solidFill>
                <a:latin typeface="Times New Roman" panose="02020603050405020304" pitchFamily="18" charset="0"/>
              </a:rPr>
              <a:t>не отказался от ведения трудовой книжки, </a:t>
            </a:r>
            <a:r>
              <a:rPr lang="ru-RU" altLang="ru-RU" sz="2800" b="1" i="1" dirty="0" smtClean="0">
                <a:solidFill>
                  <a:schemeClr val="tx2">
                    <a:lumMod val="95000"/>
                    <a:lumOff val="5000"/>
                  </a:schemeClr>
                </a:solidFill>
                <a:latin typeface="Times New Roman" panose="02020603050405020304" pitchFamily="18" charset="0"/>
              </a:rPr>
              <a:t>то по его запросу работодатель может, но не обязан </a:t>
            </a:r>
            <a:r>
              <a:rPr lang="ru-RU" altLang="ru-RU" sz="2800" b="1" i="1" dirty="0">
                <a:solidFill>
                  <a:schemeClr val="tx2">
                    <a:lumMod val="95000"/>
                    <a:lumOff val="5000"/>
                  </a:schemeClr>
                </a:solidFill>
                <a:latin typeface="Times New Roman" panose="02020603050405020304" pitchFamily="18" charset="0"/>
              </a:rPr>
              <a:t>предоставить сведения по форме СТД-Р. </a:t>
            </a: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buNone/>
            </a:pPr>
            <a:r>
              <a:rPr lang="ru-RU" altLang="ru-RU" sz="2800" b="1" i="1" dirty="0" smtClean="0">
                <a:solidFill>
                  <a:schemeClr val="tx2">
                    <a:lumMod val="95000"/>
                    <a:lumOff val="5000"/>
                  </a:schemeClr>
                </a:solidFill>
                <a:latin typeface="Times New Roman" panose="02020603050405020304" pitchFamily="18" charset="0"/>
              </a:rPr>
              <a:t>Также как и выписку </a:t>
            </a:r>
            <a:r>
              <a:rPr lang="ru-RU" altLang="ru-RU" sz="2800" b="1" i="1" dirty="0">
                <a:solidFill>
                  <a:schemeClr val="tx2">
                    <a:lumMod val="95000"/>
                    <a:lumOff val="5000"/>
                  </a:schemeClr>
                </a:solidFill>
                <a:latin typeface="Times New Roman" panose="02020603050405020304" pitchFamily="18" charset="0"/>
              </a:rPr>
              <a:t>из ЕФС-1 </a:t>
            </a:r>
            <a:r>
              <a:rPr lang="ru-RU" altLang="ru-RU" sz="2800" b="1" i="1" dirty="0" smtClean="0">
                <a:solidFill>
                  <a:schemeClr val="tx2">
                    <a:lumMod val="95000"/>
                    <a:lumOff val="5000"/>
                  </a:schemeClr>
                </a:solidFill>
                <a:latin typeface="Times New Roman" panose="02020603050405020304" pitchFamily="18" charset="0"/>
              </a:rPr>
              <a:t>работникам </a:t>
            </a:r>
            <a:r>
              <a:rPr lang="ru-RU" altLang="ru-RU" sz="2800" b="1" i="1" dirty="0">
                <a:solidFill>
                  <a:schemeClr val="tx2">
                    <a:lumMod val="95000"/>
                    <a:lumOff val="5000"/>
                  </a:schemeClr>
                </a:solidFill>
                <a:latin typeface="Times New Roman" panose="02020603050405020304" pitchFamily="18" charset="0"/>
              </a:rPr>
              <a:t>при увольнении не дают.</a:t>
            </a:r>
          </a:p>
          <a:p>
            <a:pPr marL="44450" indent="403225" algn="just">
              <a:buNone/>
            </a:pPr>
            <a:endParaRPr lang="ru-RU" altLang="ru-RU" sz="2800" b="1" i="1" dirty="0" smtClean="0">
              <a:solidFill>
                <a:schemeClr val="accent5">
                  <a:lumMod val="50000"/>
                </a:schemeClr>
              </a:solidFill>
              <a:latin typeface="Times New Roman" panose="02020603050405020304" pitchFamily="18" charset="0"/>
            </a:endParaRPr>
          </a:p>
        </p:txBody>
      </p:sp>
    </p:spTree>
    <p:extLst>
      <p:ext uri="{BB962C8B-B14F-4D97-AF65-F5344CB8AC3E}">
        <p14:creationId xmlns:p14="http://schemas.microsoft.com/office/powerpoint/2010/main" val="1009548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fontScale="90000"/>
          </a:bodyPr>
          <a:lstStyle/>
          <a:p>
            <a:pPr algn="ctr"/>
            <a:r>
              <a:rPr lang="ru-RU" b="1" dirty="0" smtClean="0"/>
              <a:t>СОДЕРЖАНИЕ </a:t>
            </a:r>
            <a:r>
              <a:rPr lang="ru-RU" b="1" dirty="0"/>
              <a:t>КОЛЛЕКТИВНОГО ДОГОВОРА</a:t>
            </a:r>
            <a:endParaRPr lang="ru-RU" b="1" dirty="0"/>
          </a:p>
        </p:txBody>
      </p:sp>
      <p:sp>
        <p:nvSpPr>
          <p:cNvPr id="3" name="Объект 2"/>
          <p:cNvSpPr>
            <a:spLocks noGrp="1"/>
          </p:cNvSpPr>
          <p:nvPr>
            <p:ph idx="1"/>
          </p:nvPr>
        </p:nvSpPr>
        <p:spPr>
          <a:xfrm>
            <a:off x="365760" y="1619793"/>
            <a:ext cx="11594592" cy="5164183"/>
          </a:xfrm>
        </p:spPr>
        <p:txBody>
          <a:bodyPr rtlCol="0">
            <a:normAutofit/>
          </a:bodyPr>
          <a:lstStyle/>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 Дифференцировать продолжительность ежегодного </a:t>
            </a:r>
            <a:r>
              <a:rPr lang="ru-RU" altLang="ru-RU" sz="2800" b="1" i="1" dirty="0">
                <a:solidFill>
                  <a:schemeClr val="tx2">
                    <a:lumMod val="95000"/>
                    <a:lumOff val="5000"/>
                  </a:schemeClr>
                </a:solidFill>
                <a:latin typeface="Times New Roman" panose="02020603050405020304" pitchFamily="18" charset="0"/>
              </a:rPr>
              <a:t>дополнительного оплачиваемого </a:t>
            </a:r>
            <a:r>
              <a:rPr lang="ru-RU" altLang="ru-RU" sz="2800" b="1" i="1" dirty="0" smtClean="0">
                <a:solidFill>
                  <a:schemeClr val="tx2">
                    <a:lumMod val="95000"/>
                    <a:lumOff val="5000"/>
                  </a:schemeClr>
                </a:solidFill>
                <a:latin typeface="Times New Roman" panose="02020603050405020304" pitchFamily="18" charset="0"/>
              </a:rPr>
              <a:t>отпуска работникам</a:t>
            </a:r>
            <a:r>
              <a:rPr lang="ru-RU" altLang="ru-RU" sz="2800" b="1" i="1" dirty="0">
                <a:solidFill>
                  <a:schemeClr val="tx2">
                    <a:lumMod val="95000"/>
                    <a:lumOff val="5000"/>
                  </a:schemeClr>
                </a:solidFill>
                <a:latin typeface="Times New Roman" panose="02020603050405020304" pitchFamily="18" charset="0"/>
              </a:rPr>
              <a:t>, </a:t>
            </a:r>
            <a:r>
              <a:rPr lang="ru-RU" altLang="ru-RU" sz="2800" b="1" i="1" dirty="0" smtClean="0">
                <a:solidFill>
                  <a:schemeClr val="tx2">
                    <a:lumMod val="95000"/>
                    <a:lumOff val="5000"/>
                  </a:schemeClr>
                </a:solidFill>
                <a:latin typeface="Times New Roman" panose="02020603050405020304" pitchFamily="18" charset="0"/>
              </a:rPr>
              <a:t>с вредными </a:t>
            </a:r>
            <a:r>
              <a:rPr lang="ru-RU" altLang="ru-RU" sz="2800" b="1" i="1" dirty="0">
                <a:solidFill>
                  <a:schemeClr val="tx2">
                    <a:lumMod val="95000"/>
                    <a:lumOff val="5000"/>
                  </a:schemeClr>
                </a:solidFill>
                <a:latin typeface="Times New Roman" panose="02020603050405020304" pitchFamily="18" charset="0"/>
              </a:rPr>
              <a:t>условиям труда 2, 3 или 4 степени либо опасным условиям </a:t>
            </a:r>
            <a:r>
              <a:rPr lang="ru-RU" altLang="ru-RU" sz="2800" b="1" i="1" dirty="0" smtClean="0">
                <a:solidFill>
                  <a:schemeClr val="tx2">
                    <a:lumMod val="95000"/>
                    <a:lumOff val="5000"/>
                  </a:schemeClr>
                </a:solidFill>
                <a:latin typeface="Times New Roman" panose="02020603050405020304" pitchFamily="18" charset="0"/>
              </a:rPr>
              <a:t>труда ст.117 </a:t>
            </a:r>
            <a:r>
              <a:rPr lang="ru-RU" altLang="ru-RU" sz="2800" b="1" i="1" dirty="0">
                <a:solidFill>
                  <a:schemeClr val="tx2">
                    <a:lumMod val="95000"/>
                    <a:lumOff val="5000"/>
                  </a:schemeClr>
                </a:solidFill>
                <a:latin typeface="Times New Roman" panose="02020603050405020304" pitchFamily="18" charset="0"/>
              </a:rPr>
              <a:t>ТК </a:t>
            </a:r>
            <a:r>
              <a:rPr lang="ru-RU" altLang="ru-RU" sz="2800" b="1" i="1" dirty="0" smtClean="0">
                <a:solidFill>
                  <a:schemeClr val="tx2">
                    <a:lumMod val="95000"/>
                    <a:lumOff val="5000"/>
                  </a:schemeClr>
                </a:solidFill>
                <a:latin typeface="Times New Roman" panose="02020603050405020304" pitchFamily="18" charset="0"/>
              </a:rPr>
              <a:t>РФ</a:t>
            </a: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Дифференцировать продолжительность ежегодного дополнительного оплачиваемого отпуска </a:t>
            </a:r>
            <a:r>
              <a:rPr lang="ru-RU" altLang="ru-RU" sz="2800" b="1" i="1" dirty="0" smtClean="0">
                <a:solidFill>
                  <a:schemeClr val="tx2">
                    <a:lumMod val="95000"/>
                    <a:lumOff val="5000"/>
                  </a:schemeClr>
                </a:solidFill>
                <a:latin typeface="Times New Roman" panose="02020603050405020304" pitchFamily="18" charset="0"/>
              </a:rPr>
              <a:t>работникам с </a:t>
            </a:r>
            <a:r>
              <a:rPr lang="ru-RU" altLang="ru-RU" sz="2800" b="1" i="1" dirty="0">
                <a:solidFill>
                  <a:schemeClr val="tx2">
                    <a:lumMod val="95000"/>
                    <a:lumOff val="5000"/>
                  </a:schemeClr>
                </a:solidFill>
                <a:latin typeface="Times New Roman" panose="02020603050405020304" pitchFamily="18" charset="0"/>
              </a:rPr>
              <a:t>ненормированным рабочим </a:t>
            </a:r>
            <a:r>
              <a:rPr lang="ru-RU" altLang="ru-RU" sz="2800" b="1" i="1" dirty="0" smtClean="0">
                <a:solidFill>
                  <a:schemeClr val="tx2">
                    <a:lumMod val="95000"/>
                    <a:lumOff val="5000"/>
                  </a:schemeClr>
                </a:solidFill>
                <a:latin typeface="Times New Roman" panose="02020603050405020304" pitchFamily="18" charset="0"/>
              </a:rPr>
              <a:t>днем ст.119 ТК РФ</a:t>
            </a: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Определить случаи предоставления отпусков </a:t>
            </a:r>
            <a:r>
              <a:rPr lang="ru-RU" altLang="ru-RU" sz="2800" b="1" i="1" dirty="0">
                <a:solidFill>
                  <a:schemeClr val="tx2">
                    <a:lumMod val="95000"/>
                    <a:lumOff val="5000"/>
                  </a:schemeClr>
                </a:solidFill>
                <a:latin typeface="Times New Roman" panose="02020603050405020304" pitchFamily="18" charset="0"/>
              </a:rPr>
              <a:t>без сохранения заработной </a:t>
            </a:r>
            <a:r>
              <a:rPr lang="ru-RU" altLang="ru-RU" sz="2800" b="1" i="1" dirty="0" smtClean="0">
                <a:solidFill>
                  <a:schemeClr val="tx2">
                    <a:lumMod val="95000"/>
                    <a:lumOff val="5000"/>
                  </a:schemeClr>
                </a:solidFill>
                <a:latin typeface="Times New Roman" panose="02020603050405020304" pitchFamily="18" charset="0"/>
              </a:rPr>
              <a:t>платы ст.128 ТК РФ</a:t>
            </a: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endParaRPr lang="ru-RU" altLang="ru-RU" sz="2800" b="1" i="1" dirty="0" smtClean="0">
              <a:solidFill>
                <a:schemeClr val="tx2">
                  <a:lumMod val="95000"/>
                  <a:lumOff val="5000"/>
                </a:schemeClr>
              </a:solidFill>
              <a:latin typeface="Times New Roman" panose="02020603050405020304" pitchFamily="18" charset="0"/>
            </a:endParaRPr>
          </a:p>
          <a:p>
            <a:pPr marL="0" indent="0" algn="just">
              <a:spcBef>
                <a:spcPct val="0"/>
              </a:spcBef>
              <a:spcAft>
                <a:spcPct val="0"/>
              </a:spcAft>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6179813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РАЗЪЯСНЕНИЯ </a:t>
            </a:r>
            <a:endParaRPr lang="ru-RU" b="1" dirty="0"/>
          </a:p>
        </p:txBody>
      </p:sp>
      <p:sp>
        <p:nvSpPr>
          <p:cNvPr id="3" name="Объект 2"/>
          <p:cNvSpPr>
            <a:spLocks noGrp="1"/>
          </p:cNvSpPr>
          <p:nvPr>
            <p:ph idx="1"/>
          </p:nvPr>
        </p:nvSpPr>
        <p:spPr>
          <a:xfrm>
            <a:off x="365760" y="1618488"/>
            <a:ext cx="11594592" cy="4965192"/>
          </a:xfrm>
        </p:spPr>
        <p:txBody>
          <a:bodyPr rtlCol="0">
            <a:normAutofit/>
          </a:bodyPr>
          <a:lstStyle/>
          <a:p>
            <a:pPr marL="44450" indent="403225" algn="just">
              <a:buNone/>
            </a:pPr>
            <a:r>
              <a:rPr lang="ru-RU" altLang="ru-RU" sz="2800" b="1" i="1" dirty="0">
                <a:solidFill>
                  <a:schemeClr val="accent5">
                    <a:lumMod val="50000"/>
                  </a:schemeClr>
                </a:solidFill>
                <a:latin typeface="Times New Roman" panose="02020603050405020304" pitchFamily="18" charset="0"/>
              </a:rPr>
              <a:t>Письмо СФР от 22.06.2023 N 19-02/69809л</a:t>
            </a:r>
          </a:p>
          <a:p>
            <a:pPr marL="44450" indent="403225" algn="just">
              <a:buNone/>
            </a:pPr>
            <a:r>
              <a:rPr lang="ru-RU" altLang="ru-RU" sz="2800" b="1" i="1" dirty="0" smtClean="0">
                <a:solidFill>
                  <a:schemeClr val="tx2">
                    <a:lumMod val="95000"/>
                    <a:lumOff val="5000"/>
                  </a:schemeClr>
                </a:solidFill>
                <a:latin typeface="Times New Roman" panose="02020603050405020304" pitchFamily="18" charset="0"/>
              </a:rPr>
              <a:t>СФР</a:t>
            </a:r>
            <a:r>
              <a:rPr lang="ru-RU" altLang="ru-RU" sz="2800" b="1" i="1" dirty="0">
                <a:solidFill>
                  <a:schemeClr val="tx2">
                    <a:lumMod val="95000"/>
                    <a:lumOff val="5000"/>
                  </a:schemeClr>
                </a:solidFill>
                <a:latin typeface="Times New Roman" panose="02020603050405020304" pitchFamily="18" charset="0"/>
              </a:rPr>
              <a:t>: работник получит выходные по уходу за ребенком-инвалидом, даже если не живет с ним</a:t>
            </a:r>
          </a:p>
          <a:p>
            <a:pPr marL="44450" indent="403225" algn="just">
              <a:buNone/>
            </a:pPr>
            <a:r>
              <a:rPr lang="ru-RU" altLang="ru-RU" sz="2800" b="1" i="1" dirty="0" smtClean="0">
                <a:solidFill>
                  <a:schemeClr val="tx2">
                    <a:lumMod val="95000"/>
                    <a:lumOff val="5000"/>
                  </a:schemeClr>
                </a:solidFill>
                <a:latin typeface="Times New Roman" panose="02020603050405020304" pitchFamily="18" charset="0"/>
              </a:rPr>
              <a:t>Документы </a:t>
            </a:r>
            <a:r>
              <a:rPr lang="ru-RU" altLang="ru-RU" sz="2800" b="1" i="1" dirty="0">
                <a:solidFill>
                  <a:schemeClr val="tx2">
                    <a:lumMod val="95000"/>
                    <a:lumOff val="5000"/>
                  </a:schemeClr>
                </a:solidFill>
                <a:latin typeface="Times New Roman" panose="02020603050405020304" pitchFamily="18" charset="0"/>
              </a:rPr>
              <a:t>о месте жительства детей обычно подают один раз. Не нужно подтверждать, что родитель, опекун или попечитель проживает там же или фактически находится с ребенком. </a:t>
            </a: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buNone/>
            </a:pPr>
            <a:r>
              <a:rPr lang="ru-RU" altLang="ru-RU" sz="2800" b="1" i="1" dirty="0" smtClean="0">
                <a:solidFill>
                  <a:schemeClr val="tx2">
                    <a:lumMod val="95000"/>
                    <a:lumOff val="5000"/>
                  </a:schemeClr>
                </a:solidFill>
                <a:latin typeface="Times New Roman" panose="02020603050405020304" pitchFamily="18" charset="0"/>
              </a:rPr>
              <a:t>Право </a:t>
            </a:r>
            <a:r>
              <a:rPr lang="ru-RU" altLang="ru-RU" sz="2800" b="1" i="1" dirty="0">
                <a:solidFill>
                  <a:schemeClr val="tx2">
                    <a:lumMod val="95000"/>
                    <a:lumOff val="5000"/>
                  </a:schemeClr>
                </a:solidFill>
                <a:latin typeface="Times New Roman" panose="02020603050405020304" pitchFamily="18" charset="0"/>
              </a:rPr>
              <a:t>на дополнительные выходные не зависит от этого. Нельзя не предоставить их из-за пребывания в разных городах.</a:t>
            </a:r>
          </a:p>
          <a:p>
            <a:pPr marL="44450" indent="403225" algn="just">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1518575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РАЗЪЯСНЕНИЯ </a:t>
            </a:r>
            <a:endParaRPr lang="ru-RU" b="1" dirty="0"/>
          </a:p>
        </p:txBody>
      </p:sp>
      <p:sp>
        <p:nvSpPr>
          <p:cNvPr id="3" name="Объект 2"/>
          <p:cNvSpPr>
            <a:spLocks noGrp="1"/>
          </p:cNvSpPr>
          <p:nvPr>
            <p:ph idx="1"/>
          </p:nvPr>
        </p:nvSpPr>
        <p:spPr>
          <a:xfrm>
            <a:off x="365760" y="1618488"/>
            <a:ext cx="11594592" cy="4965192"/>
          </a:xfrm>
        </p:spPr>
        <p:txBody>
          <a:bodyPr rtlCol="0">
            <a:normAutofit lnSpcReduction="10000"/>
          </a:bodyPr>
          <a:lstStyle/>
          <a:p>
            <a:pPr marL="44450" indent="403225" algn="just">
              <a:buNone/>
            </a:pPr>
            <a:r>
              <a:rPr lang="ru-RU" altLang="ru-RU" sz="2800" b="1" i="1" dirty="0">
                <a:solidFill>
                  <a:schemeClr val="accent5">
                    <a:lumMod val="50000"/>
                  </a:schemeClr>
                </a:solidFill>
                <a:latin typeface="Times New Roman" panose="02020603050405020304" pitchFamily="18" charset="0"/>
              </a:rPr>
              <a:t>Письмо Минтруда России от 21.06.2023 N 14-6/ООГ-4208</a:t>
            </a:r>
          </a:p>
          <a:p>
            <a:pPr marL="44450" indent="403225" algn="just">
              <a:buNone/>
            </a:pPr>
            <a:r>
              <a:rPr lang="ru-RU" altLang="ru-RU" sz="2800" b="1" i="1" dirty="0" smtClean="0">
                <a:solidFill>
                  <a:schemeClr val="tx2">
                    <a:lumMod val="95000"/>
                    <a:lumOff val="5000"/>
                  </a:schemeClr>
                </a:solidFill>
                <a:latin typeface="Times New Roman" panose="02020603050405020304" pitchFamily="18" charset="0"/>
              </a:rPr>
              <a:t>Нельзя </a:t>
            </a:r>
            <a:r>
              <a:rPr lang="ru-RU" altLang="ru-RU" sz="2800" b="1" i="1" dirty="0">
                <a:solidFill>
                  <a:schemeClr val="tx2">
                    <a:lumMod val="95000"/>
                    <a:lumOff val="5000"/>
                  </a:schemeClr>
                </a:solidFill>
                <a:latin typeface="Times New Roman" panose="02020603050405020304" pitchFamily="18" charset="0"/>
              </a:rPr>
              <a:t>уволить работника за то, что при приеме он скрыл </a:t>
            </a:r>
            <a:r>
              <a:rPr lang="ru-RU" altLang="ru-RU" sz="2800" b="1" i="1" dirty="0" smtClean="0">
                <a:solidFill>
                  <a:schemeClr val="tx2">
                    <a:lumMod val="95000"/>
                    <a:lumOff val="5000"/>
                  </a:schemeClr>
                </a:solidFill>
                <a:latin typeface="Times New Roman" panose="02020603050405020304" pitchFamily="18" charset="0"/>
              </a:rPr>
              <a:t>инвалидность</a:t>
            </a:r>
          </a:p>
          <a:p>
            <a:pPr marL="44450" indent="403225" algn="just">
              <a:buNone/>
            </a:pPr>
            <a:r>
              <a:rPr lang="ru-RU" altLang="ru-RU" sz="2800" b="1" i="1" dirty="0" smtClean="0">
                <a:solidFill>
                  <a:schemeClr val="tx2">
                    <a:lumMod val="95000"/>
                    <a:lumOff val="5000"/>
                  </a:schemeClr>
                </a:solidFill>
                <a:latin typeface="Times New Roman" panose="02020603050405020304" pitchFamily="18" charset="0"/>
              </a:rPr>
              <a:t>Кандидат </a:t>
            </a:r>
            <a:r>
              <a:rPr lang="ru-RU" altLang="ru-RU" sz="2800" b="1" i="1" dirty="0">
                <a:solidFill>
                  <a:schemeClr val="tx2">
                    <a:lumMod val="95000"/>
                    <a:lumOff val="5000"/>
                  </a:schemeClr>
                </a:solidFill>
                <a:latin typeface="Times New Roman" panose="02020603050405020304" pitchFamily="18" charset="0"/>
              </a:rPr>
              <a:t>считал, что из-за инвалидности ему могут отказать в трудоустройстве, поэтому не сообщил о ней. Руководитель узнал об этом после приема на работу и решил уволить сотрудника за сокрытие сведений. </a:t>
            </a:r>
            <a:r>
              <a:rPr lang="ru-RU" altLang="ru-RU" sz="2800" b="1" i="1" dirty="0" smtClean="0">
                <a:solidFill>
                  <a:schemeClr val="tx2">
                    <a:lumMod val="95000"/>
                    <a:lumOff val="5000"/>
                  </a:schemeClr>
                </a:solidFill>
                <a:latin typeface="Times New Roman" panose="02020603050405020304" pitchFamily="18" charset="0"/>
              </a:rPr>
              <a:t>В </a:t>
            </a:r>
            <a:r>
              <a:rPr lang="ru-RU" altLang="ru-RU" sz="2800" b="1" i="1" dirty="0">
                <a:solidFill>
                  <a:schemeClr val="tx2">
                    <a:lumMod val="95000"/>
                    <a:lumOff val="5000"/>
                  </a:schemeClr>
                </a:solidFill>
                <a:latin typeface="Times New Roman" panose="02020603050405020304" pitchFamily="18" charset="0"/>
              </a:rPr>
              <a:t>ТК РФ нет такого основания для расторжения договора по инициативе работодателя.</a:t>
            </a:r>
          </a:p>
          <a:p>
            <a:pPr marL="44450" indent="403225" algn="just">
              <a:buNone/>
            </a:pPr>
            <a:r>
              <a:rPr lang="ru-RU" altLang="ru-RU" sz="2800" b="1" i="1" dirty="0" smtClean="0">
                <a:solidFill>
                  <a:schemeClr val="tx2">
                    <a:lumMod val="95000"/>
                    <a:lumOff val="5000"/>
                  </a:schemeClr>
                </a:solidFill>
                <a:latin typeface="Times New Roman" panose="02020603050405020304" pitchFamily="18" charset="0"/>
              </a:rPr>
              <a:t>Справка </a:t>
            </a:r>
            <a:r>
              <a:rPr lang="ru-RU" altLang="ru-RU" sz="2800" b="1" i="1" dirty="0">
                <a:solidFill>
                  <a:schemeClr val="tx2">
                    <a:lumMod val="95000"/>
                    <a:lumOff val="5000"/>
                  </a:schemeClr>
                </a:solidFill>
                <a:latin typeface="Times New Roman" panose="02020603050405020304" pitchFamily="18" charset="0"/>
              </a:rPr>
              <a:t>об инвалидности не входит в перечень документов, которые кандидаты должны предъявлять. В специальных нормах могут быть </a:t>
            </a:r>
            <a:r>
              <a:rPr lang="ru-RU" altLang="ru-RU" sz="2800" b="1" i="1" dirty="0" err="1">
                <a:solidFill>
                  <a:schemeClr val="tx2">
                    <a:lumMod val="95000"/>
                    <a:lumOff val="5000"/>
                  </a:schemeClr>
                </a:solidFill>
                <a:latin typeface="Times New Roman" panose="02020603050405020304" pitchFamily="18" charset="0"/>
              </a:rPr>
              <a:t>доптребования</a:t>
            </a:r>
            <a:r>
              <a:rPr lang="ru-RU" altLang="ru-RU" sz="2800" b="1" i="1" dirty="0">
                <a:solidFill>
                  <a:schemeClr val="tx2">
                    <a:lumMod val="95000"/>
                    <a:lumOff val="5000"/>
                  </a:schemeClr>
                </a:solidFill>
                <a:latin typeface="Times New Roman" panose="02020603050405020304" pitchFamily="18" charset="0"/>
              </a:rPr>
              <a:t>, но сам работодатель определять их не вправе</a:t>
            </a:r>
            <a:r>
              <a:rPr lang="ru-RU" altLang="ru-RU" sz="2800" b="1" i="1" dirty="0" smtClean="0">
                <a:solidFill>
                  <a:schemeClr val="tx2">
                    <a:lumMod val="95000"/>
                    <a:lumOff val="5000"/>
                  </a:schemeClr>
                </a:solidFill>
                <a:latin typeface="Times New Roman" panose="02020603050405020304" pitchFamily="18" charset="0"/>
              </a:rPr>
              <a:t>.</a:t>
            </a: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862541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РАЗЪЯСНЕНИЯ </a:t>
            </a:r>
            <a:endParaRPr lang="ru-RU" b="1" dirty="0"/>
          </a:p>
        </p:txBody>
      </p:sp>
      <p:sp>
        <p:nvSpPr>
          <p:cNvPr id="3" name="Объект 2"/>
          <p:cNvSpPr>
            <a:spLocks noGrp="1"/>
          </p:cNvSpPr>
          <p:nvPr>
            <p:ph idx="1"/>
          </p:nvPr>
        </p:nvSpPr>
        <p:spPr>
          <a:xfrm>
            <a:off x="365760" y="1618488"/>
            <a:ext cx="11594592" cy="4965192"/>
          </a:xfrm>
        </p:spPr>
        <p:txBody>
          <a:bodyPr rtlCol="0">
            <a:normAutofit/>
          </a:bodyPr>
          <a:lstStyle/>
          <a:p>
            <a:pPr marL="44450" indent="403225" algn="just">
              <a:buNone/>
            </a:pPr>
            <a:r>
              <a:rPr lang="ru-RU" altLang="ru-RU" sz="2800" b="1" i="1" dirty="0">
                <a:solidFill>
                  <a:schemeClr val="accent5">
                    <a:lumMod val="50000"/>
                  </a:schemeClr>
                </a:solidFill>
                <a:latin typeface="Times New Roman" panose="02020603050405020304" pitchFamily="18" charset="0"/>
              </a:rPr>
              <a:t>Письмо Минтруда России от 26.06.2023 N 14-6/ООГ-4284</a:t>
            </a:r>
          </a:p>
          <a:p>
            <a:pPr marL="44450" indent="403225" algn="just">
              <a:buNone/>
            </a:pP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buNone/>
            </a:pPr>
            <a:r>
              <a:rPr lang="ru-RU" altLang="ru-RU" sz="2800" b="1" i="1" dirty="0">
                <a:solidFill>
                  <a:schemeClr val="tx2">
                    <a:lumMod val="95000"/>
                    <a:lumOff val="5000"/>
                  </a:schemeClr>
                </a:solidFill>
                <a:latin typeface="Times New Roman" panose="02020603050405020304" pitchFamily="18" charset="0"/>
              </a:rPr>
              <a:t>Нельзя давать авансом день отдыха за работу в выходной или праздник, считает Минтруд</a:t>
            </a:r>
          </a:p>
          <a:p>
            <a:pPr marL="44450" indent="403225" algn="just">
              <a:buNone/>
            </a:pPr>
            <a:r>
              <a:rPr lang="ru-RU" altLang="ru-RU" sz="2800" b="1" i="1" dirty="0" smtClean="0">
                <a:solidFill>
                  <a:schemeClr val="tx2">
                    <a:lumMod val="95000"/>
                    <a:lumOff val="5000"/>
                  </a:schemeClr>
                </a:solidFill>
                <a:latin typeface="Times New Roman" panose="02020603050405020304" pitchFamily="18" charset="0"/>
              </a:rPr>
              <a:t>Отгул </a:t>
            </a:r>
            <a:r>
              <a:rPr lang="ru-RU" altLang="ru-RU" sz="2800" b="1" i="1" dirty="0">
                <a:solidFill>
                  <a:schemeClr val="tx2">
                    <a:lumMod val="95000"/>
                    <a:lumOff val="5000"/>
                  </a:schemeClr>
                </a:solidFill>
                <a:latin typeface="Times New Roman" panose="02020603050405020304" pitchFamily="18" charset="0"/>
              </a:rPr>
              <a:t>за то, что сотрудник выполнял обязанности в выходной или праздник, можно оформить только после выхода на работу в такой день. Ведомство отметило: отдых авансом противоречит ТК РФ, так как нельзя компенсировать событие, которое еще не произошло.</a:t>
            </a:r>
          </a:p>
          <a:p>
            <a:pPr marL="44450" indent="403225" algn="just">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3124849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РАЗЪЯСНЕНИЯ </a:t>
            </a:r>
            <a:endParaRPr lang="ru-RU" b="1" dirty="0"/>
          </a:p>
        </p:txBody>
      </p:sp>
      <p:sp>
        <p:nvSpPr>
          <p:cNvPr id="3" name="Объект 2"/>
          <p:cNvSpPr>
            <a:spLocks noGrp="1"/>
          </p:cNvSpPr>
          <p:nvPr>
            <p:ph idx="1"/>
          </p:nvPr>
        </p:nvSpPr>
        <p:spPr>
          <a:xfrm>
            <a:off x="365760" y="1618488"/>
            <a:ext cx="11594592" cy="4965192"/>
          </a:xfrm>
        </p:spPr>
        <p:txBody>
          <a:bodyPr rtlCol="0">
            <a:normAutofit/>
          </a:bodyPr>
          <a:lstStyle/>
          <a:p>
            <a:pPr marL="44450" indent="403225" algn="just">
              <a:buNone/>
            </a:pPr>
            <a:r>
              <a:rPr lang="ru-RU" altLang="ru-RU" sz="2800" b="1" i="1" dirty="0">
                <a:solidFill>
                  <a:schemeClr val="accent5">
                    <a:lumMod val="50000"/>
                  </a:schemeClr>
                </a:solidFill>
                <a:latin typeface="Times New Roman" panose="02020603050405020304" pitchFamily="18" charset="0"/>
              </a:rPr>
              <a:t>Письмо </a:t>
            </a:r>
            <a:r>
              <a:rPr lang="ru-RU" altLang="ru-RU" sz="2800" b="1" i="1" dirty="0" err="1">
                <a:solidFill>
                  <a:schemeClr val="accent5">
                    <a:lumMod val="50000"/>
                  </a:schemeClr>
                </a:solidFill>
                <a:latin typeface="Times New Roman" panose="02020603050405020304" pitchFamily="18" charset="0"/>
              </a:rPr>
              <a:t>Роструда</a:t>
            </a:r>
            <a:r>
              <a:rPr lang="ru-RU" altLang="ru-RU" sz="2800" b="1" i="1" dirty="0">
                <a:solidFill>
                  <a:schemeClr val="accent5">
                    <a:lumMod val="50000"/>
                  </a:schemeClr>
                </a:solidFill>
                <a:latin typeface="Times New Roman" panose="02020603050405020304" pitchFamily="18" charset="0"/>
              </a:rPr>
              <a:t> от 06.07.2023 N ПГ/13721-6-1</a:t>
            </a:r>
          </a:p>
          <a:p>
            <a:pPr marL="44450" indent="403225" algn="just">
              <a:buNone/>
            </a:pP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buNone/>
            </a:pPr>
            <a:r>
              <a:rPr lang="ru-RU" altLang="ru-RU" sz="2800" b="1" i="1" dirty="0">
                <a:solidFill>
                  <a:schemeClr val="tx2">
                    <a:lumMod val="95000"/>
                    <a:lumOff val="5000"/>
                  </a:schemeClr>
                </a:solidFill>
                <a:latin typeface="Times New Roman" panose="02020603050405020304" pitchFamily="18" charset="0"/>
              </a:rPr>
              <a:t>Начало отпуска по беременности и родам зависит от выбора женщины. Оформить отдых нужно с даты, которую она укажет в заявлении, в пределах срока из листка нетрудоспособности. Порядок предоставления этого отпуска как по основному месту работы, так и по совместительству общий.</a:t>
            </a:r>
          </a:p>
          <a:p>
            <a:pPr marL="44450" indent="403225" algn="just">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1425122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РАЗЪЯСНЕНИЯ </a:t>
            </a:r>
            <a:endParaRPr lang="ru-RU" b="1" dirty="0"/>
          </a:p>
        </p:txBody>
      </p:sp>
      <p:sp>
        <p:nvSpPr>
          <p:cNvPr id="3" name="Объект 2"/>
          <p:cNvSpPr>
            <a:spLocks noGrp="1"/>
          </p:cNvSpPr>
          <p:nvPr>
            <p:ph idx="1"/>
          </p:nvPr>
        </p:nvSpPr>
        <p:spPr>
          <a:xfrm>
            <a:off x="365760" y="1618488"/>
            <a:ext cx="11594592" cy="4965192"/>
          </a:xfrm>
        </p:spPr>
        <p:txBody>
          <a:bodyPr rtlCol="0">
            <a:normAutofit/>
          </a:bodyPr>
          <a:lstStyle/>
          <a:p>
            <a:pPr marL="44450" indent="403225" algn="just">
              <a:buNone/>
            </a:pPr>
            <a:r>
              <a:rPr lang="ru-RU" altLang="ru-RU" sz="2800" b="1" i="1" dirty="0">
                <a:solidFill>
                  <a:schemeClr val="accent5">
                    <a:lumMod val="50000"/>
                  </a:schemeClr>
                </a:solidFill>
                <a:latin typeface="Times New Roman" panose="02020603050405020304" pitchFamily="18" charset="0"/>
              </a:rPr>
              <a:t>Письмо </a:t>
            </a:r>
            <a:r>
              <a:rPr lang="ru-RU" altLang="ru-RU" sz="2800" b="1" i="1" dirty="0" err="1">
                <a:solidFill>
                  <a:schemeClr val="accent5">
                    <a:lumMod val="50000"/>
                  </a:schemeClr>
                </a:solidFill>
                <a:latin typeface="Times New Roman" panose="02020603050405020304" pitchFamily="18" charset="0"/>
              </a:rPr>
              <a:t>Минобрнауки</a:t>
            </a:r>
            <a:r>
              <a:rPr lang="ru-RU" altLang="ru-RU" sz="2800" b="1" i="1" dirty="0">
                <a:solidFill>
                  <a:schemeClr val="accent5">
                    <a:lumMod val="50000"/>
                  </a:schemeClr>
                </a:solidFill>
                <a:latin typeface="Times New Roman" panose="02020603050405020304" pitchFamily="18" charset="0"/>
              </a:rPr>
              <a:t> России от 20.06.2023 N 5/10642-О</a:t>
            </a:r>
          </a:p>
          <a:p>
            <a:pPr marL="44450" indent="403225" algn="just">
              <a:buNone/>
            </a:pP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buNone/>
            </a:pPr>
            <a:r>
              <a:rPr lang="ru-RU" altLang="ru-RU" sz="2800" b="1" i="1" dirty="0" smtClean="0">
                <a:solidFill>
                  <a:schemeClr val="tx2">
                    <a:lumMod val="95000"/>
                    <a:lumOff val="5000"/>
                  </a:schemeClr>
                </a:solidFill>
                <a:latin typeface="Times New Roman" panose="02020603050405020304" pitchFamily="18" charset="0"/>
              </a:rPr>
              <a:t>Дипломированным специалистам </a:t>
            </a:r>
            <a:r>
              <a:rPr lang="ru-RU" altLang="ru-RU" sz="2800" b="1" i="1" dirty="0">
                <a:solidFill>
                  <a:schemeClr val="tx2">
                    <a:lumMod val="95000"/>
                    <a:lumOff val="5000"/>
                  </a:schemeClr>
                </a:solidFill>
                <a:latin typeface="Times New Roman" panose="02020603050405020304" pitchFamily="18" charset="0"/>
              </a:rPr>
              <a:t>при учебе в магистратуре нужно давать </a:t>
            </a:r>
            <a:r>
              <a:rPr lang="ru-RU" altLang="ru-RU" sz="2800" b="1" i="1" dirty="0" smtClean="0">
                <a:solidFill>
                  <a:schemeClr val="tx2">
                    <a:lumMod val="95000"/>
                    <a:lumOff val="5000"/>
                  </a:schemeClr>
                </a:solidFill>
                <a:latin typeface="Times New Roman" panose="02020603050405020304" pitchFamily="18" charset="0"/>
              </a:rPr>
              <a:t>дополнительные отпуска.</a:t>
            </a:r>
            <a:r>
              <a:rPr lang="ru-RU" altLang="ru-RU" sz="2800" b="1" i="1" dirty="0">
                <a:solidFill>
                  <a:schemeClr val="tx2">
                    <a:lumMod val="95000"/>
                    <a:lumOff val="5000"/>
                  </a:schemeClr>
                </a:solidFill>
                <a:latin typeface="Times New Roman" panose="02020603050405020304" pitchFamily="18" charset="0"/>
              </a:rPr>
              <a:t> </a:t>
            </a:r>
            <a:r>
              <a:rPr lang="ru-RU" altLang="ru-RU" sz="2800" b="1" i="1" dirty="0" smtClean="0">
                <a:solidFill>
                  <a:schemeClr val="tx2">
                    <a:lumMod val="95000"/>
                    <a:lumOff val="5000"/>
                  </a:schemeClr>
                </a:solidFill>
                <a:latin typeface="Times New Roman" panose="02020603050405020304" pitchFamily="18" charset="0"/>
              </a:rPr>
              <a:t>Для них учеба в магистратуре </a:t>
            </a:r>
            <a:r>
              <a:rPr lang="ru-RU" altLang="ru-RU" sz="2800" b="1" i="1" dirty="0">
                <a:solidFill>
                  <a:schemeClr val="tx2">
                    <a:lumMod val="95000"/>
                    <a:lumOff val="5000"/>
                  </a:schemeClr>
                </a:solidFill>
                <a:latin typeface="Times New Roman" panose="02020603050405020304" pitchFamily="18" charset="0"/>
              </a:rPr>
              <a:t>не считается вторым или последующим высшим образованием. </a:t>
            </a:r>
            <a:r>
              <a:rPr lang="ru-RU" altLang="ru-RU" sz="2800" b="1" i="1" dirty="0" smtClean="0">
                <a:solidFill>
                  <a:schemeClr val="tx2">
                    <a:lumMod val="95000"/>
                    <a:lumOff val="5000"/>
                  </a:schemeClr>
                </a:solidFill>
                <a:latin typeface="Times New Roman" panose="02020603050405020304" pitchFamily="18" charset="0"/>
              </a:rPr>
              <a:t> На дополнительные отпуска могут </a:t>
            </a:r>
            <a:r>
              <a:rPr lang="ru-RU" altLang="ru-RU" sz="2800" b="1" i="1" dirty="0">
                <a:solidFill>
                  <a:schemeClr val="tx2">
                    <a:lumMod val="95000"/>
                    <a:lumOff val="5000"/>
                  </a:schemeClr>
                </a:solidFill>
                <a:latin typeface="Times New Roman" panose="02020603050405020304" pitchFamily="18" charset="0"/>
              </a:rPr>
              <a:t>претендовать студенты заочной и очно-заочной форм обучения</a:t>
            </a:r>
            <a:r>
              <a:rPr lang="ru-RU" altLang="ru-RU" sz="2800" b="1" i="1" dirty="0" smtClean="0">
                <a:solidFill>
                  <a:schemeClr val="tx2">
                    <a:lumMod val="95000"/>
                    <a:lumOff val="5000"/>
                  </a:schemeClr>
                </a:solidFill>
                <a:latin typeface="Times New Roman" panose="02020603050405020304" pitchFamily="18" charset="0"/>
              </a:rPr>
              <a:t>. Они могут поступить </a:t>
            </a:r>
            <a:r>
              <a:rPr lang="ru-RU" altLang="ru-RU" sz="2800" b="1" i="1" dirty="0">
                <a:solidFill>
                  <a:schemeClr val="tx2">
                    <a:lumMod val="95000"/>
                    <a:lumOff val="5000"/>
                  </a:schemeClr>
                </a:solidFill>
                <a:latin typeface="Times New Roman" panose="02020603050405020304" pitchFamily="18" charset="0"/>
              </a:rPr>
              <a:t>в магистратуру по конкурсу и учиться на бюджетной основе. </a:t>
            </a: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1840617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РАЗЪЯСНЕНИЯ </a:t>
            </a:r>
            <a:endParaRPr lang="ru-RU" b="1" dirty="0"/>
          </a:p>
        </p:txBody>
      </p:sp>
      <p:sp>
        <p:nvSpPr>
          <p:cNvPr id="3" name="Объект 2"/>
          <p:cNvSpPr>
            <a:spLocks noGrp="1"/>
          </p:cNvSpPr>
          <p:nvPr>
            <p:ph idx="1"/>
          </p:nvPr>
        </p:nvSpPr>
        <p:spPr>
          <a:xfrm>
            <a:off x="365760" y="1618488"/>
            <a:ext cx="11594592" cy="4965192"/>
          </a:xfrm>
        </p:spPr>
        <p:txBody>
          <a:bodyPr rtlCol="0">
            <a:normAutofit fontScale="92500" lnSpcReduction="10000"/>
          </a:bodyPr>
          <a:lstStyle/>
          <a:p>
            <a:pPr marL="44450" indent="403225" algn="just">
              <a:spcBef>
                <a:spcPts val="0"/>
              </a:spcBef>
              <a:buNone/>
            </a:pPr>
            <a:r>
              <a:rPr lang="ru-RU" altLang="ru-RU" sz="2800" b="1" i="1" dirty="0">
                <a:solidFill>
                  <a:schemeClr val="accent5">
                    <a:lumMod val="50000"/>
                  </a:schemeClr>
                </a:solidFill>
                <a:latin typeface="Times New Roman" panose="02020603050405020304" pitchFamily="18" charset="0"/>
              </a:rPr>
              <a:t>Информация </a:t>
            </a:r>
            <a:r>
              <a:rPr lang="ru-RU" altLang="ru-RU" sz="2800" b="1" i="1" dirty="0" err="1">
                <a:solidFill>
                  <a:schemeClr val="accent5">
                    <a:lumMod val="50000"/>
                  </a:schemeClr>
                </a:solidFill>
                <a:latin typeface="Times New Roman" panose="02020603050405020304" pitchFamily="18" charset="0"/>
              </a:rPr>
              <a:t>Роскомнадзора</a:t>
            </a:r>
            <a:r>
              <a:rPr lang="ru-RU" altLang="ru-RU" sz="2800" b="1" i="1" dirty="0">
                <a:solidFill>
                  <a:schemeClr val="accent5">
                    <a:lumMod val="50000"/>
                  </a:schemeClr>
                </a:solidFill>
                <a:latin typeface="Times New Roman" panose="02020603050405020304" pitchFamily="18" charset="0"/>
              </a:rPr>
              <a:t> от 08.08.2023 (https://rkn.gov.ru/news/rsoc/news74733.htm)</a:t>
            </a:r>
          </a:p>
          <a:p>
            <a:pPr marL="44450" indent="403225" algn="just">
              <a:spcBef>
                <a:spcPts val="0"/>
              </a:spcBef>
              <a:buNone/>
            </a:pPr>
            <a:r>
              <a:rPr lang="ru-RU" altLang="ru-RU" sz="2800" b="1" i="1" dirty="0" smtClean="0">
                <a:solidFill>
                  <a:schemeClr val="tx2">
                    <a:lumMod val="95000"/>
                    <a:lumOff val="5000"/>
                  </a:schemeClr>
                </a:solidFill>
                <a:latin typeface="Times New Roman" panose="02020603050405020304" pitchFamily="18" charset="0"/>
              </a:rPr>
              <a:t>Защита </a:t>
            </a:r>
            <a:r>
              <a:rPr lang="ru-RU" altLang="ru-RU" sz="2800" b="1" i="1" dirty="0">
                <a:solidFill>
                  <a:schemeClr val="tx2">
                    <a:lumMod val="95000"/>
                    <a:lumOff val="5000"/>
                  </a:schemeClr>
                </a:solidFill>
                <a:latin typeface="Times New Roman" panose="02020603050405020304" pitchFamily="18" charset="0"/>
              </a:rPr>
              <a:t>персональных данных при их обработке: рекомендации </a:t>
            </a:r>
            <a:r>
              <a:rPr lang="ru-RU" altLang="ru-RU" sz="2800" b="1" i="1" dirty="0" err="1">
                <a:solidFill>
                  <a:schemeClr val="tx2">
                    <a:lumMod val="95000"/>
                    <a:lumOff val="5000"/>
                  </a:schemeClr>
                </a:solidFill>
                <a:latin typeface="Times New Roman" panose="02020603050405020304" pitchFamily="18" charset="0"/>
              </a:rPr>
              <a:t>Роскомнадзора</a:t>
            </a:r>
            <a:r>
              <a:rPr lang="ru-RU" altLang="ru-RU" sz="2800" b="1" i="1" dirty="0">
                <a:solidFill>
                  <a:schemeClr val="tx2">
                    <a:lumMod val="95000"/>
                    <a:lumOff val="5000"/>
                  </a:schemeClr>
                </a:solidFill>
                <a:latin typeface="Times New Roman" panose="02020603050405020304" pitchFamily="18" charset="0"/>
              </a:rPr>
              <a:t> от 8 августа 2023 </a:t>
            </a:r>
            <a:r>
              <a:rPr lang="ru-RU" altLang="ru-RU" sz="2800" b="1" i="1" dirty="0" smtClean="0">
                <a:solidFill>
                  <a:schemeClr val="tx2">
                    <a:lumMod val="95000"/>
                    <a:lumOff val="5000"/>
                  </a:schemeClr>
                </a:solidFill>
                <a:latin typeface="Times New Roman" panose="02020603050405020304" pitchFamily="18" charset="0"/>
              </a:rPr>
              <a:t>года. Ведомство </a:t>
            </a:r>
            <a:r>
              <a:rPr lang="ru-RU" altLang="ru-RU" sz="2800" b="1" i="1" dirty="0">
                <a:solidFill>
                  <a:schemeClr val="tx2">
                    <a:lumMod val="95000"/>
                    <a:lumOff val="5000"/>
                  </a:schemeClr>
                </a:solidFill>
                <a:latin typeface="Times New Roman" panose="02020603050405020304" pitchFamily="18" charset="0"/>
              </a:rPr>
              <a:t>советует операторам:</a:t>
            </a:r>
          </a:p>
          <a:p>
            <a:pPr marL="44450" indent="403225" algn="just">
              <a:spcBef>
                <a:spcPts val="0"/>
              </a:spcBef>
              <a:buNone/>
            </a:pPr>
            <a:r>
              <a:rPr lang="ru-RU" altLang="ru-RU" sz="2800" b="1" i="1" dirty="0" smtClean="0">
                <a:solidFill>
                  <a:schemeClr val="tx2">
                    <a:lumMod val="95000"/>
                    <a:lumOff val="5000"/>
                  </a:schemeClr>
                </a:solidFill>
                <a:latin typeface="Times New Roman" panose="02020603050405020304" pitchFamily="18" charset="0"/>
              </a:rPr>
              <a:t>- </a:t>
            </a:r>
            <a:r>
              <a:rPr lang="ru-RU" altLang="ru-RU" sz="2800" b="1" i="1" dirty="0">
                <a:solidFill>
                  <a:schemeClr val="tx2">
                    <a:lumMod val="95000"/>
                    <a:lumOff val="5000"/>
                  </a:schemeClr>
                </a:solidFill>
                <a:latin typeface="Times New Roman" panose="02020603050405020304" pitchFamily="18" charset="0"/>
              </a:rPr>
              <a:t>минимизировать список персональных данных для сбора и обработки. Лучше использовать только те сведения, которые реально нужны;</a:t>
            </a:r>
          </a:p>
          <a:p>
            <a:pPr marL="44450" indent="403225" algn="just">
              <a:spcBef>
                <a:spcPts val="0"/>
              </a:spcBef>
              <a:buNone/>
            </a:pPr>
            <a:r>
              <a:rPr lang="ru-RU" altLang="ru-RU" sz="2800" b="1" i="1" dirty="0" smtClean="0">
                <a:solidFill>
                  <a:schemeClr val="tx2">
                    <a:lumMod val="95000"/>
                    <a:lumOff val="5000"/>
                  </a:schemeClr>
                </a:solidFill>
                <a:latin typeface="Times New Roman" panose="02020603050405020304" pitchFamily="18" charset="0"/>
              </a:rPr>
              <a:t>- </a:t>
            </a:r>
            <a:r>
              <a:rPr lang="ru-RU" altLang="ru-RU" sz="2800" b="1" i="1" dirty="0">
                <a:solidFill>
                  <a:schemeClr val="tx2">
                    <a:lumMod val="95000"/>
                    <a:lumOff val="5000"/>
                  </a:schemeClr>
                </a:solidFill>
                <a:latin typeface="Times New Roman" panose="02020603050405020304" pitchFamily="18" charset="0"/>
              </a:rPr>
              <a:t>раздельно хранить личные сведения клиентов, работников, соискателей и т.д.;</a:t>
            </a:r>
          </a:p>
          <a:p>
            <a:pPr marL="44450" indent="403225" algn="just">
              <a:spcBef>
                <a:spcPts val="0"/>
              </a:spcBef>
              <a:buNone/>
            </a:pPr>
            <a:r>
              <a:rPr lang="ru-RU" altLang="ru-RU" sz="2800" b="1" i="1" dirty="0" smtClean="0">
                <a:solidFill>
                  <a:schemeClr val="tx2">
                    <a:lumMod val="95000"/>
                    <a:lumOff val="5000"/>
                  </a:schemeClr>
                </a:solidFill>
                <a:latin typeface="Times New Roman" panose="02020603050405020304" pitchFamily="18" charset="0"/>
              </a:rPr>
              <a:t>- </a:t>
            </a:r>
            <a:r>
              <a:rPr lang="ru-RU" altLang="ru-RU" sz="2800" b="1" i="1" dirty="0">
                <a:solidFill>
                  <a:schemeClr val="tx2">
                    <a:lumMod val="95000"/>
                    <a:lumOff val="5000"/>
                  </a:schemeClr>
                </a:solidFill>
                <a:latin typeface="Times New Roman" panose="02020603050405020304" pitchFamily="18" charset="0"/>
              </a:rPr>
              <a:t>не накапливать личную информацию на всякий случай и не формировать профили клиентов, если это не жизненно важно оператору;</a:t>
            </a:r>
          </a:p>
          <a:p>
            <a:pPr marL="501650" indent="-457200" algn="just">
              <a:spcBef>
                <a:spcPts val="0"/>
              </a:spcBef>
              <a:buFontTx/>
              <a:buChar char="-"/>
            </a:pPr>
            <a:r>
              <a:rPr lang="ru-RU" altLang="ru-RU" sz="2800" b="1" i="1" dirty="0" smtClean="0">
                <a:solidFill>
                  <a:schemeClr val="tx2">
                    <a:lumMod val="95000"/>
                    <a:lumOff val="5000"/>
                  </a:schemeClr>
                </a:solidFill>
                <a:latin typeface="Times New Roman" panose="02020603050405020304" pitchFamily="18" charset="0"/>
              </a:rPr>
              <a:t>хранить </a:t>
            </a:r>
            <a:r>
              <a:rPr lang="ru-RU" altLang="ru-RU" sz="2800" b="1" i="1" dirty="0">
                <a:solidFill>
                  <a:schemeClr val="tx2">
                    <a:lumMod val="95000"/>
                    <a:lumOff val="5000"/>
                  </a:schemeClr>
                </a:solidFill>
                <a:latin typeface="Times New Roman" panose="02020603050405020304" pitchFamily="18" charset="0"/>
              </a:rPr>
              <a:t>идентификаторы человека (Ф.И.О., электронную почту, телефон, адрес) и данные о взаимодействии с ним (информацию об оказании услуг и продаже товаров, переписку, договоры и пр.) в базах данных, которые напрямую не связаны друг с </a:t>
            </a:r>
            <a:r>
              <a:rPr lang="ru-RU" altLang="ru-RU" sz="2800" b="1" i="1" dirty="0" smtClean="0">
                <a:solidFill>
                  <a:schemeClr val="tx2">
                    <a:lumMod val="95000"/>
                    <a:lumOff val="5000"/>
                  </a:schemeClr>
                </a:solidFill>
                <a:latin typeface="Times New Roman" panose="02020603050405020304" pitchFamily="18" charset="0"/>
              </a:rPr>
              <a:t>другом</a:t>
            </a:r>
            <a:r>
              <a:rPr lang="ru-RU" altLang="ru-RU" sz="2800" b="1" i="1" dirty="0">
                <a:solidFill>
                  <a:schemeClr val="tx2">
                    <a:lumMod val="95000"/>
                    <a:lumOff val="5000"/>
                  </a:schemeClr>
                </a:solidFill>
                <a:latin typeface="Times New Roman" panose="02020603050405020304" pitchFamily="18" charset="0"/>
              </a:rPr>
              <a:t>;</a:t>
            </a:r>
            <a:endParaRPr lang="ru-RU" altLang="ru-RU" sz="2800" b="1" i="1" dirty="0" smtClean="0">
              <a:solidFill>
                <a:schemeClr val="tx2">
                  <a:lumMod val="95000"/>
                  <a:lumOff val="5000"/>
                </a:schemeClr>
              </a:solidFill>
              <a:latin typeface="Times New Roman" panose="02020603050405020304" pitchFamily="18" charset="0"/>
            </a:endParaRPr>
          </a:p>
          <a:p>
            <a:pPr marL="501650" indent="-457200" algn="just">
              <a:spcBef>
                <a:spcPts val="0"/>
              </a:spcBef>
              <a:buFontTx/>
              <a:buChar char="-"/>
            </a:pPr>
            <a:r>
              <a:rPr lang="ru-RU" altLang="ru-RU" sz="2800" b="1" i="1" dirty="0" smtClean="0">
                <a:solidFill>
                  <a:schemeClr val="tx2">
                    <a:lumMod val="95000"/>
                    <a:lumOff val="5000"/>
                  </a:schemeClr>
                </a:solidFill>
                <a:latin typeface="Times New Roman" panose="02020603050405020304" pitchFamily="18" charset="0"/>
              </a:rPr>
              <a:t>и др</a:t>
            </a:r>
            <a:r>
              <a:rPr lang="ru-RU" altLang="ru-RU" sz="2800" b="1" i="1" dirty="0" smtClean="0">
                <a:solidFill>
                  <a:schemeClr val="tx2">
                    <a:lumMod val="95000"/>
                    <a:lumOff val="5000"/>
                  </a:schemeClr>
                </a:solidFill>
                <a:latin typeface="Times New Roman" panose="02020603050405020304" pitchFamily="18" charset="0"/>
              </a:rPr>
              <a:t>.</a:t>
            </a: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3381095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РАЗЪЯСНЕНИЯ </a:t>
            </a:r>
            <a:endParaRPr lang="ru-RU" b="1" dirty="0"/>
          </a:p>
        </p:txBody>
      </p:sp>
      <p:sp>
        <p:nvSpPr>
          <p:cNvPr id="3" name="Объект 2"/>
          <p:cNvSpPr>
            <a:spLocks noGrp="1"/>
          </p:cNvSpPr>
          <p:nvPr>
            <p:ph idx="1"/>
          </p:nvPr>
        </p:nvSpPr>
        <p:spPr>
          <a:xfrm>
            <a:off x="365760" y="1618488"/>
            <a:ext cx="11594592" cy="4965192"/>
          </a:xfrm>
        </p:spPr>
        <p:txBody>
          <a:bodyPr rtlCol="0">
            <a:normAutofit/>
          </a:bodyPr>
          <a:lstStyle/>
          <a:p>
            <a:pPr marL="44450" indent="403225" algn="just">
              <a:spcBef>
                <a:spcPts val="0"/>
              </a:spcBef>
              <a:buNone/>
            </a:pPr>
            <a:r>
              <a:rPr lang="ru-RU" altLang="ru-RU" sz="2800" b="1" i="1" dirty="0">
                <a:solidFill>
                  <a:schemeClr val="tx2">
                    <a:lumMod val="95000"/>
                    <a:lumOff val="5000"/>
                  </a:schemeClr>
                </a:solidFill>
                <a:latin typeface="Times New Roman" panose="02020603050405020304" pitchFamily="18" charset="0"/>
              </a:rPr>
              <a:t>Разработаны </a:t>
            </a:r>
            <a:r>
              <a:rPr lang="ru-RU" altLang="ru-RU" sz="2700" b="1" i="1" dirty="0">
                <a:solidFill>
                  <a:schemeClr val="accent5">
                    <a:lumMod val="50000"/>
                  </a:schemeClr>
                </a:solidFill>
                <a:latin typeface="Times New Roman" panose="02020603050405020304" pitchFamily="18" charset="0"/>
              </a:rPr>
              <a:t>«Методические рекомендации, устанавливающие порядок участия представителей отделений СФР в расследовании несчастных случаев на производстве и профессиональных заболеваний»</a:t>
            </a:r>
          </a:p>
          <a:p>
            <a:pPr marL="44450" indent="403225" algn="just">
              <a:spcBef>
                <a:spcPts val="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0"/>
              </a:spcBef>
              <a:buNone/>
            </a:pPr>
            <a:r>
              <a:rPr lang="ru-RU" altLang="ru-RU" sz="2800" b="1" i="1" dirty="0">
                <a:solidFill>
                  <a:schemeClr val="tx2">
                    <a:lumMod val="95000"/>
                    <a:lumOff val="5000"/>
                  </a:schemeClr>
                </a:solidFill>
                <a:latin typeface="Times New Roman" panose="02020603050405020304" pitchFamily="18" charset="0"/>
              </a:rPr>
              <a:t>Рекомендации устанавливают порядок деятельности отделений СФР по организации участия их работников в расследовании несчастных случаев и профессиональных заболеваний, происшедших у страхователей по обязательному социальному страхованию от несчастных случаев на производстве и профессиональных заболеваний, а также по учету в отделениях СФР информации, связанной с указанным расследованием</a:t>
            </a:r>
            <a:r>
              <a:rPr lang="ru-RU" altLang="ru-RU" sz="2800" b="1" i="1" dirty="0" smtClean="0">
                <a:solidFill>
                  <a:schemeClr val="tx2">
                    <a:lumMod val="95000"/>
                    <a:lumOff val="5000"/>
                  </a:schemeClr>
                </a:solidFill>
                <a:latin typeface="Times New Roman" panose="02020603050405020304" pitchFamily="18" charset="0"/>
              </a:rPr>
              <a:t>.</a:t>
            </a:r>
          </a:p>
        </p:txBody>
      </p:sp>
    </p:spTree>
    <p:extLst>
      <p:ext uri="{BB962C8B-B14F-4D97-AF65-F5344CB8AC3E}">
        <p14:creationId xmlns:p14="http://schemas.microsoft.com/office/powerpoint/2010/main" val="3974039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РАЗЪЯСНЕНИЯ </a:t>
            </a:r>
            <a:endParaRPr lang="ru-RU" b="1" dirty="0"/>
          </a:p>
        </p:txBody>
      </p:sp>
      <p:sp>
        <p:nvSpPr>
          <p:cNvPr id="3" name="Объект 2"/>
          <p:cNvSpPr>
            <a:spLocks noGrp="1"/>
          </p:cNvSpPr>
          <p:nvPr>
            <p:ph idx="1"/>
          </p:nvPr>
        </p:nvSpPr>
        <p:spPr>
          <a:xfrm>
            <a:off x="365760" y="1618488"/>
            <a:ext cx="11594592" cy="4965192"/>
          </a:xfrm>
        </p:spPr>
        <p:txBody>
          <a:bodyPr rtlCol="0">
            <a:normAutofit/>
          </a:bodyPr>
          <a:lstStyle/>
          <a:p>
            <a:pPr marL="44450" indent="403225" algn="just">
              <a:spcBef>
                <a:spcPts val="0"/>
              </a:spcBef>
              <a:buNone/>
            </a:pPr>
            <a:r>
              <a:rPr lang="ru-RU" altLang="ru-RU" sz="2800" b="1" i="1" dirty="0">
                <a:solidFill>
                  <a:schemeClr val="accent5">
                    <a:lumMod val="50000"/>
                  </a:schemeClr>
                </a:solidFill>
                <a:latin typeface="Times New Roman" panose="02020603050405020304" pitchFamily="18" charset="0"/>
              </a:rPr>
              <a:t>Письмо Минтруда России от 05.05.2023 N 14-3/ООГ-3294</a:t>
            </a:r>
          </a:p>
          <a:p>
            <a:pPr marL="44450" indent="403225" algn="just">
              <a:spcBef>
                <a:spcPts val="0"/>
              </a:spcBef>
              <a:buNone/>
            </a:pP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spcBef>
                <a:spcPts val="0"/>
              </a:spcBef>
              <a:buNone/>
            </a:pPr>
            <a:r>
              <a:rPr lang="ru-RU" altLang="ru-RU" sz="2800" b="1" i="1" dirty="0" smtClean="0">
                <a:solidFill>
                  <a:schemeClr val="tx2">
                    <a:lumMod val="95000"/>
                    <a:lumOff val="5000"/>
                  </a:schemeClr>
                </a:solidFill>
                <a:latin typeface="Times New Roman" panose="02020603050405020304" pitchFamily="18" charset="0"/>
              </a:rPr>
              <a:t>В </a:t>
            </a:r>
            <a:r>
              <a:rPr lang="ru-RU" altLang="ru-RU" sz="2800" b="1" i="1" dirty="0">
                <a:solidFill>
                  <a:schemeClr val="tx2">
                    <a:lumMod val="95000"/>
                    <a:lumOff val="5000"/>
                  </a:schemeClr>
                </a:solidFill>
                <a:latin typeface="Times New Roman" panose="02020603050405020304" pitchFamily="18" charset="0"/>
              </a:rPr>
              <a:t>рамках аттестации работников можно провести независимую оценку </a:t>
            </a:r>
            <a:r>
              <a:rPr lang="ru-RU" altLang="ru-RU" sz="2800" b="1" i="1" dirty="0" smtClean="0">
                <a:solidFill>
                  <a:schemeClr val="tx2">
                    <a:lumMod val="95000"/>
                    <a:lumOff val="5000"/>
                  </a:schemeClr>
                </a:solidFill>
                <a:latin typeface="Times New Roman" panose="02020603050405020304" pitchFamily="18" charset="0"/>
              </a:rPr>
              <a:t>квалификации.</a:t>
            </a: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0"/>
              </a:spcBef>
              <a:buNone/>
            </a:pPr>
            <a:r>
              <a:rPr lang="ru-RU" altLang="ru-RU" sz="2800" b="1" i="1" dirty="0">
                <a:solidFill>
                  <a:schemeClr val="tx2">
                    <a:lumMod val="95000"/>
                    <a:lumOff val="5000"/>
                  </a:schemeClr>
                </a:solidFill>
                <a:latin typeface="Times New Roman" panose="02020603050405020304" pitchFamily="18" charset="0"/>
              </a:rPr>
              <a:t>Работодатель вправе сделать независимую оценку квалификации одним из этапов аттестации сотрудников. В порядок ее проведения нужно добавить положение об этом. </a:t>
            </a:r>
          </a:p>
          <a:p>
            <a:pPr marL="44450" indent="403225" algn="just">
              <a:spcBef>
                <a:spcPts val="0"/>
              </a:spcBef>
              <a:buNone/>
            </a:pPr>
            <a:r>
              <a:rPr lang="ru-RU" altLang="ru-RU" sz="2800" b="1" i="1" dirty="0">
                <a:solidFill>
                  <a:schemeClr val="tx2">
                    <a:lumMod val="95000"/>
                    <a:lumOff val="5000"/>
                  </a:schemeClr>
                </a:solidFill>
                <a:latin typeface="Times New Roman" panose="02020603050405020304" pitchFamily="18" charset="0"/>
              </a:rPr>
              <a:t>Также напомнили, что работодатель сам решает, нужно ли направлять персонал на независимую оценку квалификации. Процедуру требуют проводить, только если обязанность есть в законе, например в </a:t>
            </a:r>
            <a:r>
              <a:rPr lang="ru-RU" altLang="ru-RU" sz="2800" b="1" i="1" dirty="0" err="1">
                <a:solidFill>
                  <a:schemeClr val="tx2">
                    <a:lumMod val="95000"/>
                    <a:lumOff val="5000"/>
                  </a:schemeClr>
                </a:solidFill>
                <a:latin typeface="Times New Roman" panose="02020603050405020304" pitchFamily="18" charset="0"/>
              </a:rPr>
              <a:t>ГрК</a:t>
            </a:r>
            <a:r>
              <a:rPr lang="ru-RU" altLang="ru-RU" sz="2800" b="1" i="1" dirty="0">
                <a:solidFill>
                  <a:schemeClr val="tx2">
                    <a:lumMod val="95000"/>
                    <a:lumOff val="5000"/>
                  </a:schemeClr>
                </a:solidFill>
                <a:latin typeface="Times New Roman" panose="02020603050405020304" pitchFamily="18" charset="0"/>
              </a:rPr>
              <a:t> РФ</a:t>
            </a:r>
            <a:r>
              <a:rPr lang="ru-RU" altLang="ru-RU" sz="2800" b="1" i="1" dirty="0" smtClean="0">
                <a:solidFill>
                  <a:schemeClr val="tx2">
                    <a:lumMod val="95000"/>
                    <a:lumOff val="5000"/>
                  </a:schemeClr>
                </a:solidFill>
                <a:latin typeface="Times New Roman" panose="02020603050405020304" pitchFamily="18" charset="0"/>
              </a:rPr>
              <a:t>.</a:t>
            </a:r>
          </a:p>
          <a:p>
            <a:pPr marL="44450" indent="403225" algn="just">
              <a:spcBef>
                <a:spcPts val="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0"/>
              </a:spcBef>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2777293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РАЗЪЯСНЕНИЯ </a:t>
            </a:r>
            <a:endParaRPr lang="ru-RU" b="1" dirty="0"/>
          </a:p>
        </p:txBody>
      </p:sp>
      <p:sp>
        <p:nvSpPr>
          <p:cNvPr id="3" name="Объект 2"/>
          <p:cNvSpPr>
            <a:spLocks noGrp="1"/>
          </p:cNvSpPr>
          <p:nvPr>
            <p:ph idx="1"/>
          </p:nvPr>
        </p:nvSpPr>
        <p:spPr>
          <a:xfrm>
            <a:off x="365760" y="1618488"/>
            <a:ext cx="11594592" cy="4965192"/>
          </a:xfrm>
        </p:spPr>
        <p:txBody>
          <a:bodyPr rtlCol="0">
            <a:normAutofit/>
          </a:bodyPr>
          <a:lstStyle/>
          <a:p>
            <a:pPr marL="44450" indent="403225" algn="just">
              <a:spcBef>
                <a:spcPts val="0"/>
              </a:spcBef>
              <a:buNone/>
            </a:pPr>
            <a:r>
              <a:rPr lang="ru-RU" altLang="ru-RU" sz="2800" b="1" i="1" dirty="0">
                <a:solidFill>
                  <a:schemeClr val="accent5">
                    <a:lumMod val="50000"/>
                  </a:schemeClr>
                </a:solidFill>
                <a:latin typeface="Times New Roman" panose="02020603050405020304" pitchFamily="18" charset="0"/>
              </a:rPr>
              <a:t>Письмо Минтруда России от 14.08.2023 N 14-6/В-960</a:t>
            </a:r>
          </a:p>
          <a:p>
            <a:pPr marL="44450" indent="403225" algn="just">
              <a:spcBef>
                <a:spcPts val="0"/>
              </a:spcBef>
              <a:buNone/>
            </a:pP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spcBef>
                <a:spcPts val="0"/>
              </a:spcBef>
              <a:buNone/>
            </a:pPr>
            <a:r>
              <a:rPr lang="ru-RU" altLang="ru-RU" sz="2800" b="1" i="1" dirty="0" smtClean="0">
                <a:solidFill>
                  <a:schemeClr val="tx2">
                    <a:lumMod val="95000"/>
                    <a:lumOff val="5000"/>
                  </a:schemeClr>
                </a:solidFill>
                <a:latin typeface="Times New Roman" panose="02020603050405020304" pitchFamily="18" charset="0"/>
              </a:rPr>
              <a:t>Можно </a:t>
            </a:r>
            <a:r>
              <a:rPr lang="ru-RU" altLang="ru-RU" sz="2800" b="1" i="1" dirty="0">
                <a:solidFill>
                  <a:schemeClr val="tx2">
                    <a:lumMod val="95000"/>
                    <a:lumOff val="5000"/>
                  </a:schemeClr>
                </a:solidFill>
                <a:latin typeface="Times New Roman" panose="02020603050405020304" pitchFamily="18" charset="0"/>
              </a:rPr>
              <a:t>принять на работу без документов воинского учета, считает Минтруд (19.09.2023)</a:t>
            </a:r>
          </a:p>
          <a:p>
            <a:pPr marL="44450" indent="403225" algn="just">
              <a:spcBef>
                <a:spcPts val="0"/>
              </a:spcBef>
              <a:buNone/>
            </a:pPr>
            <a:r>
              <a:rPr lang="ru-RU" altLang="ru-RU" sz="2800" b="1" i="1" dirty="0">
                <a:solidFill>
                  <a:schemeClr val="tx2">
                    <a:lumMod val="95000"/>
                    <a:lumOff val="5000"/>
                  </a:schemeClr>
                </a:solidFill>
                <a:latin typeface="Times New Roman" panose="02020603050405020304" pitchFamily="18" charset="0"/>
              </a:rPr>
              <a:t>Соискателя, который не предъявил приписное свидетельство, военный билет или заменяющую справку, можно трудоустроить. Работодатель должен сообщить в военкомат, что гражданин не исполнил эту обязанность</a:t>
            </a:r>
            <a:r>
              <a:rPr lang="ru-RU" altLang="ru-RU" sz="2800" b="1" i="1" dirty="0" smtClean="0">
                <a:solidFill>
                  <a:schemeClr val="tx2">
                    <a:lumMod val="95000"/>
                    <a:lumOff val="5000"/>
                  </a:schemeClr>
                </a:solidFill>
                <a:latin typeface="Times New Roman" panose="02020603050405020304" pitchFamily="18" charset="0"/>
              </a:rPr>
              <a:t>.</a:t>
            </a:r>
          </a:p>
          <a:p>
            <a:pPr marL="44450" indent="403225" algn="just">
              <a:spcBef>
                <a:spcPts val="0"/>
              </a:spcBef>
              <a:buNone/>
            </a:pPr>
            <a:r>
              <a:rPr lang="ru-RU" altLang="ru-RU" sz="2800" b="1" i="1" dirty="0" smtClean="0">
                <a:solidFill>
                  <a:schemeClr val="tx2">
                    <a:lumMod val="95000"/>
                    <a:lumOff val="5000"/>
                  </a:schemeClr>
                </a:solidFill>
                <a:latin typeface="Times New Roman" panose="02020603050405020304" pitchFamily="18" charset="0"/>
              </a:rPr>
              <a:t>Когда </a:t>
            </a:r>
            <a:r>
              <a:rPr lang="ru-RU" altLang="ru-RU" sz="2800" b="1" i="1" dirty="0">
                <a:solidFill>
                  <a:schemeClr val="tx2">
                    <a:lumMod val="95000"/>
                    <a:lumOff val="5000"/>
                  </a:schemeClr>
                </a:solidFill>
                <a:latin typeface="Times New Roman" panose="02020603050405020304" pitchFamily="18" charset="0"/>
              </a:rPr>
              <a:t>у сотрудника вовсе нет военного билета, то направляют сведения о выявлении лица, не состоящего на учете</a:t>
            </a:r>
            <a:r>
              <a:rPr lang="ru-RU" altLang="ru-RU" sz="2800" b="1" i="1" dirty="0" smtClean="0">
                <a:solidFill>
                  <a:schemeClr val="tx2">
                    <a:lumMod val="95000"/>
                    <a:lumOff val="5000"/>
                  </a:schemeClr>
                </a:solidFill>
                <a:latin typeface="Times New Roman" panose="02020603050405020304" pitchFamily="18" charset="0"/>
              </a:rPr>
              <a:t>.</a:t>
            </a:r>
          </a:p>
          <a:p>
            <a:pPr marL="44450" indent="403225" algn="just">
              <a:spcBef>
                <a:spcPts val="0"/>
              </a:spcBef>
              <a:buNone/>
            </a:pPr>
            <a:endParaRPr lang="ru-RU" altLang="ru-RU" sz="2800" b="1" i="1" dirty="0" smtClean="0">
              <a:solidFill>
                <a:schemeClr val="accent5">
                  <a:lumMod val="50000"/>
                </a:schemeClr>
              </a:solidFill>
              <a:latin typeface="Times New Roman" panose="02020603050405020304" pitchFamily="18" charset="0"/>
            </a:endParaRPr>
          </a:p>
        </p:txBody>
      </p:sp>
    </p:spTree>
    <p:extLst>
      <p:ext uri="{BB962C8B-B14F-4D97-AF65-F5344CB8AC3E}">
        <p14:creationId xmlns:p14="http://schemas.microsoft.com/office/powerpoint/2010/main" val="2560050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8871" y="1873584"/>
            <a:ext cx="8205321" cy="2560320"/>
          </a:xfrm>
        </p:spPr>
        <p:txBody>
          <a:bodyPr rtlCol="0">
            <a:normAutofit/>
          </a:bodyPr>
          <a:lstStyle/>
          <a:p>
            <a:pPr algn="ctr"/>
            <a:r>
              <a:rPr lang="ru-RU" sz="4800" b="1" dirty="0" smtClean="0">
                <a:solidFill>
                  <a:schemeClr val="tx2">
                    <a:lumMod val="95000"/>
                    <a:lumOff val="5000"/>
                  </a:schemeClr>
                </a:solidFill>
              </a:rPr>
              <a:t>СУДЕБНАЯ ПРАКТИКА</a:t>
            </a:r>
            <a:endParaRPr lang="ru-RU" sz="4800" b="1" dirty="0">
              <a:solidFill>
                <a:schemeClr val="tx2">
                  <a:lumMod val="95000"/>
                  <a:lumOff val="5000"/>
                </a:schemeClr>
              </a:solidFill>
            </a:endParaRPr>
          </a:p>
        </p:txBody>
      </p:sp>
    </p:spTree>
    <p:extLst>
      <p:ext uri="{BB962C8B-B14F-4D97-AF65-F5344CB8AC3E}">
        <p14:creationId xmlns:p14="http://schemas.microsoft.com/office/powerpoint/2010/main" val="3779266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fontScale="90000"/>
          </a:bodyPr>
          <a:lstStyle/>
          <a:p>
            <a:pPr algn="ctr"/>
            <a:r>
              <a:rPr lang="ru-RU" b="1" dirty="0" smtClean="0"/>
              <a:t>СОДЕРЖАНИЕ </a:t>
            </a:r>
            <a:r>
              <a:rPr lang="ru-RU" b="1" dirty="0"/>
              <a:t>КОЛЛЕКТИВНОГО ДОГОВОРА</a:t>
            </a:r>
            <a:endParaRPr lang="ru-RU" b="1" dirty="0"/>
          </a:p>
        </p:txBody>
      </p:sp>
      <p:sp>
        <p:nvSpPr>
          <p:cNvPr id="3" name="Объект 2"/>
          <p:cNvSpPr>
            <a:spLocks noGrp="1"/>
          </p:cNvSpPr>
          <p:nvPr>
            <p:ph idx="1"/>
          </p:nvPr>
        </p:nvSpPr>
        <p:spPr>
          <a:xfrm>
            <a:off x="365760" y="1619793"/>
            <a:ext cx="11594592" cy="5164183"/>
          </a:xfrm>
        </p:spPr>
        <p:txBody>
          <a:bodyPr rtlCol="0">
            <a:normAutofit/>
          </a:bodyPr>
          <a:lstStyle/>
          <a:p>
            <a:pPr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 </a:t>
            </a:r>
            <a:r>
              <a:rPr lang="ru-RU" altLang="ru-RU" sz="2800" b="1" i="1" dirty="0" smtClean="0">
                <a:solidFill>
                  <a:schemeClr val="tx2">
                    <a:lumMod val="95000"/>
                    <a:lumOff val="5000"/>
                  </a:schemeClr>
                </a:solidFill>
                <a:latin typeface="Times New Roman" panose="02020603050405020304" pitchFamily="18" charset="0"/>
              </a:rPr>
              <a:t>Порядок индексации </a:t>
            </a:r>
            <a:r>
              <a:rPr lang="ru-RU" altLang="ru-RU" sz="2800" b="1" i="1" dirty="0">
                <a:solidFill>
                  <a:schemeClr val="tx2">
                    <a:lumMod val="95000"/>
                    <a:lumOff val="5000"/>
                  </a:schemeClr>
                </a:solidFill>
                <a:latin typeface="Times New Roman" panose="02020603050405020304" pitchFamily="18" charset="0"/>
              </a:rPr>
              <a:t>заработной платы </a:t>
            </a:r>
            <a:r>
              <a:rPr lang="ru-RU" altLang="ru-RU" sz="2800" b="1" i="1" dirty="0" smtClean="0">
                <a:solidFill>
                  <a:schemeClr val="tx2">
                    <a:lumMod val="95000"/>
                    <a:lumOff val="5000"/>
                  </a:schemeClr>
                </a:solidFill>
                <a:latin typeface="Times New Roman" panose="02020603050405020304" pitchFamily="18" charset="0"/>
              </a:rPr>
              <a:t>ст.134 </a:t>
            </a:r>
            <a:r>
              <a:rPr lang="ru-RU" altLang="ru-RU" sz="2800" b="1" i="1" dirty="0">
                <a:solidFill>
                  <a:schemeClr val="tx2">
                    <a:lumMod val="95000"/>
                    <a:lumOff val="5000"/>
                  </a:schemeClr>
                </a:solidFill>
                <a:latin typeface="Times New Roman" panose="02020603050405020304" pitchFamily="18" charset="0"/>
              </a:rPr>
              <a:t>ТК </a:t>
            </a:r>
            <a:r>
              <a:rPr lang="ru-RU" altLang="ru-RU" sz="2800" b="1" i="1" dirty="0" smtClean="0">
                <a:solidFill>
                  <a:schemeClr val="tx2">
                    <a:lumMod val="95000"/>
                    <a:lumOff val="5000"/>
                  </a:schemeClr>
                </a:solidFill>
                <a:latin typeface="Times New Roman" panose="02020603050405020304" pitchFamily="18" charset="0"/>
              </a:rPr>
              <a:t>РФ</a:t>
            </a: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Определить на каких условиях заработная </a:t>
            </a:r>
            <a:r>
              <a:rPr lang="ru-RU" altLang="ru-RU" sz="2800" b="1" i="1" dirty="0">
                <a:solidFill>
                  <a:schemeClr val="tx2">
                    <a:lumMod val="95000"/>
                    <a:lumOff val="5000"/>
                  </a:schemeClr>
                </a:solidFill>
                <a:latin typeface="Times New Roman" panose="02020603050405020304" pitchFamily="18" charset="0"/>
              </a:rPr>
              <a:t>плата </a:t>
            </a:r>
            <a:r>
              <a:rPr lang="ru-RU" altLang="ru-RU" sz="2800" b="1" i="1" dirty="0" smtClean="0">
                <a:solidFill>
                  <a:schemeClr val="tx2">
                    <a:lumMod val="95000"/>
                    <a:lumOff val="5000"/>
                  </a:schemeClr>
                </a:solidFill>
                <a:latin typeface="Times New Roman" panose="02020603050405020304" pitchFamily="18" charset="0"/>
              </a:rPr>
              <a:t>переводится </a:t>
            </a:r>
            <a:r>
              <a:rPr lang="ru-RU" altLang="ru-RU" sz="2800" b="1" i="1" dirty="0">
                <a:solidFill>
                  <a:schemeClr val="tx2">
                    <a:lumMod val="95000"/>
                    <a:lumOff val="5000"/>
                  </a:schemeClr>
                </a:solidFill>
                <a:latin typeface="Times New Roman" panose="02020603050405020304" pitchFamily="18" charset="0"/>
              </a:rPr>
              <a:t>в кредитную организацию, указанную в заявлении </a:t>
            </a:r>
            <a:r>
              <a:rPr lang="ru-RU" altLang="ru-RU" sz="2800" b="1" i="1" dirty="0" smtClean="0">
                <a:solidFill>
                  <a:schemeClr val="tx2">
                    <a:lumMod val="95000"/>
                    <a:lumOff val="5000"/>
                  </a:schemeClr>
                </a:solidFill>
                <a:latin typeface="Times New Roman" panose="02020603050405020304" pitchFamily="18" charset="0"/>
              </a:rPr>
              <a:t>работника</a:t>
            </a:r>
            <a:r>
              <a:rPr lang="ru-RU" altLang="ru-RU" sz="2800" b="1" i="1" dirty="0">
                <a:solidFill>
                  <a:schemeClr val="tx2">
                    <a:lumMod val="95000"/>
                    <a:lumOff val="5000"/>
                  </a:schemeClr>
                </a:solidFill>
                <a:latin typeface="Times New Roman" panose="02020603050405020304" pitchFamily="18" charset="0"/>
              </a:rPr>
              <a:t> </a:t>
            </a:r>
            <a:r>
              <a:rPr lang="ru-RU" altLang="ru-RU" sz="2800" b="1" i="1" dirty="0" smtClean="0">
                <a:solidFill>
                  <a:schemeClr val="tx2">
                    <a:lumMod val="95000"/>
                    <a:lumOff val="5000"/>
                  </a:schemeClr>
                </a:solidFill>
                <a:latin typeface="Times New Roman" panose="02020603050405020304" pitchFamily="18" charset="0"/>
              </a:rPr>
              <a:t>ст.136 ТК РФ</a:t>
            </a: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Определить случаи предоставления отпусков </a:t>
            </a:r>
            <a:r>
              <a:rPr lang="ru-RU" altLang="ru-RU" sz="2800" b="1" i="1" dirty="0">
                <a:solidFill>
                  <a:schemeClr val="tx2">
                    <a:lumMod val="95000"/>
                    <a:lumOff val="5000"/>
                  </a:schemeClr>
                </a:solidFill>
                <a:latin typeface="Times New Roman" panose="02020603050405020304" pitchFamily="18" charset="0"/>
              </a:rPr>
              <a:t>без сохранения заработной </a:t>
            </a:r>
            <a:r>
              <a:rPr lang="ru-RU" altLang="ru-RU" sz="2800" b="1" i="1" dirty="0" smtClean="0">
                <a:solidFill>
                  <a:schemeClr val="tx2">
                    <a:lumMod val="95000"/>
                    <a:lumOff val="5000"/>
                  </a:schemeClr>
                </a:solidFill>
                <a:latin typeface="Times New Roman" panose="02020603050405020304" pitchFamily="18" charset="0"/>
              </a:rPr>
              <a:t>платы ст.128 ТК РФ</a:t>
            </a: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Предусмотреть иной период </a:t>
            </a:r>
            <a:r>
              <a:rPr lang="ru-RU" altLang="ru-RU" sz="2800" b="1" i="1" dirty="0">
                <a:solidFill>
                  <a:schemeClr val="tx2">
                    <a:lumMod val="95000"/>
                    <a:lumOff val="5000"/>
                  </a:schemeClr>
                </a:solidFill>
                <a:latin typeface="Times New Roman" panose="02020603050405020304" pitchFamily="18" charset="0"/>
              </a:rPr>
              <a:t>для расчета средней заработной платы, если это не ухудшает положение </a:t>
            </a:r>
            <a:r>
              <a:rPr lang="ru-RU" altLang="ru-RU" sz="2800" b="1" i="1" dirty="0" smtClean="0">
                <a:solidFill>
                  <a:schemeClr val="tx2">
                    <a:lumMod val="95000"/>
                    <a:lumOff val="5000"/>
                  </a:schemeClr>
                </a:solidFill>
                <a:latin typeface="Times New Roman" panose="02020603050405020304" pitchFamily="18" charset="0"/>
              </a:rPr>
              <a:t>работников ст. 139 ТК РФ</a:t>
            </a: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endParaRPr lang="ru-RU" altLang="ru-RU" sz="2800" b="1" i="1" dirty="0" smtClean="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endParaRPr lang="ru-RU" altLang="ru-RU" sz="2800" b="1" i="1" dirty="0" smtClean="0">
              <a:solidFill>
                <a:schemeClr val="tx2">
                  <a:lumMod val="95000"/>
                  <a:lumOff val="5000"/>
                </a:schemeClr>
              </a:solidFill>
              <a:latin typeface="Times New Roman" panose="02020603050405020304" pitchFamily="18" charset="0"/>
            </a:endParaRPr>
          </a:p>
          <a:p>
            <a:pPr marL="0" indent="0" algn="just">
              <a:spcBef>
                <a:spcPct val="0"/>
              </a:spcBef>
              <a:spcAft>
                <a:spcPct val="0"/>
              </a:spcAft>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30865703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a:bodyPr>
          <a:lstStyle/>
          <a:p>
            <a:pPr algn="ctr"/>
            <a:r>
              <a:rPr lang="ru-RU" sz="4000" dirty="0" smtClean="0"/>
              <a:t>ЗАРАБОТНАЯ ПЛАТА</a:t>
            </a:r>
            <a:endParaRPr lang="ru-RU" sz="4000" dirty="0"/>
          </a:p>
        </p:txBody>
      </p:sp>
      <p:sp>
        <p:nvSpPr>
          <p:cNvPr id="3" name="Объект 2"/>
          <p:cNvSpPr>
            <a:spLocks noGrp="1"/>
          </p:cNvSpPr>
          <p:nvPr>
            <p:ph idx="1"/>
          </p:nvPr>
        </p:nvSpPr>
        <p:spPr>
          <a:xfrm>
            <a:off x="64008" y="1692166"/>
            <a:ext cx="12024360" cy="4891514"/>
          </a:xfrm>
        </p:spPr>
        <p:txBody>
          <a:bodyPr rtlCol="0">
            <a:normAutofit/>
          </a:bodyPr>
          <a:lstStyle/>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Работодатель </a:t>
            </a:r>
            <a:r>
              <a:rPr lang="ru-RU" altLang="ru-RU" sz="2800" b="1" i="1" dirty="0">
                <a:solidFill>
                  <a:schemeClr val="tx2">
                    <a:lumMod val="95000"/>
                    <a:lumOff val="5000"/>
                  </a:schemeClr>
                </a:solidFill>
                <a:latin typeface="Times New Roman" panose="02020603050405020304" pitchFamily="18" charset="0"/>
              </a:rPr>
              <a:t>должен устанавливать тарифные ставки с учетом отраслевого соглашения</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Несмотря на то, </a:t>
            </a:r>
            <a:r>
              <a:rPr lang="ru-RU" altLang="ru-RU" sz="2800" b="1" i="1" dirty="0">
                <a:solidFill>
                  <a:schemeClr val="tx2">
                    <a:lumMod val="95000"/>
                    <a:lumOff val="5000"/>
                  </a:schemeClr>
                </a:solidFill>
                <a:latin typeface="Times New Roman" panose="02020603050405020304" pitchFamily="18" charset="0"/>
              </a:rPr>
              <a:t>что </a:t>
            </a:r>
            <a:r>
              <a:rPr lang="ru-RU" altLang="ru-RU" sz="2800" b="1" i="1" dirty="0" smtClean="0">
                <a:solidFill>
                  <a:schemeClr val="tx2">
                    <a:lumMod val="95000"/>
                    <a:lumOff val="5000"/>
                  </a:schemeClr>
                </a:solidFill>
                <a:latin typeface="Times New Roman" panose="02020603050405020304" pitchFamily="18" charset="0"/>
              </a:rPr>
              <a:t>работники </a:t>
            </a:r>
            <a:r>
              <a:rPr lang="ru-RU" altLang="ru-RU" sz="2800" b="1" i="1" dirty="0">
                <a:solidFill>
                  <a:schemeClr val="tx2">
                    <a:lumMod val="95000"/>
                    <a:lumOff val="5000"/>
                  </a:schemeClr>
                </a:solidFill>
                <a:latin typeface="Times New Roman" panose="02020603050405020304" pitchFamily="18" charset="0"/>
              </a:rPr>
              <a:t>получали больше закрепленного минимума по региону. Их зарплата превышала и среднюю по отрасли.</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ВС РФ </a:t>
            </a:r>
            <a:r>
              <a:rPr lang="ru-RU" altLang="ru-RU" sz="2800" b="1" i="1" dirty="0" smtClean="0">
                <a:solidFill>
                  <a:schemeClr val="tx2">
                    <a:lumMod val="95000"/>
                    <a:lumOff val="5000"/>
                  </a:schemeClr>
                </a:solidFill>
                <a:latin typeface="Times New Roman" panose="02020603050405020304" pitchFamily="18" charset="0"/>
              </a:rPr>
              <a:t>указал, что отраслевое </a:t>
            </a:r>
            <a:r>
              <a:rPr lang="ru-RU" altLang="ru-RU" sz="2800" b="1" i="1" dirty="0">
                <a:solidFill>
                  <a:schemeClr val="tx2">
                    <a:lumMod val="95000"/>
                    <a:lumOff val="5000"/>
                  </a:schemeClr>
                </a:solidFill>
                <a:latin typeface="Times New Roman" panose="02020603050405020304" pitchFamily="18" charset="0"/>
              </a:rPr>
              <a:t>соглашение регулирует трудовые отношения наравне с ТК РФ. Организация могла отказаться от присоединения к нему, однако вовремя этого не сделала. Поскольку соглашение распространяется на работодателя, нужно соблюдать  его условия.</a:t>
            </a:r>
          </a:p>
          <a:p>
            <a:pPr marL="44450" indent="403225" algn="just">
              <a:spcBef>
                <a:spcPts val="600"/>
              </a:spcBef>
              <a:buNone/>
            </a:pPr>
            <a:r>
              <a:rPr lang="ru-RU" altLang="ru-RU" sz="2800" b="1" i="1" dirty="0" smtClean="0">
                <a:solidFill>
                  <a:schemeClr val="accent5">
                    <a:lumMod val="50000"/>
                  </a:schemeClr>
                </a:solidFill>
                <a:latin typeface="Times New Roman" panose="02020603050405020304" pitchFamily="18" charset="0"/>
              </a:rPr>
              <a:t>Определение </a:t>
            </a:r>
            <a:r>
              <a:rPr lang="ru-RU" altLang="ru-RU" sz="2800" b="1" i="1" dirty="0">
                <a:solidFill>
                  <a:schemeClr val="accent5">
                    <a:lumMod val="50000"/>
                  </a:schemeClr>
                </a:solidFill>
                <a:latin typeface="Times New Roman" panose="02020603050405020304" pitchFamily="18" charset="0"/>
              </a:rPr>
              <a:t>Верховного Суда РФ от 22.05.2023 N 32-КГПР23-4-К1</a:t>
            </a:r>
          </a:p>
        </p:txBody>
      </p:sp>
    </p:spTree>
    <p:extLst>
      <p:ext uri="{BB962C8B-B14F-4D97-AF65-F5344CB8AC3E}">
        <p14:creationId xmlns:p14="http://schemas.microsoft.com/office/powerpoint/2010/main" val="2847510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a:bodyPr>
          <a:lstStyle/>
          <a:p>
            <a:pPr algn="ctr"/>
            <a:r>
              <a:rPr lang="ru-RU" sz="4000" dirty="0" smtClean="0"/>
              <a:t>ЗАРАБОТНАЯ ПЛАТА</a:t>
            </a:r>
            <a:endParaRPr lang="ru-RU" sz="4000" dirty="0"/>
          </a:p>
        </p:txBody>
      </p:sp>
      <p:sp>
        <p:nvSpPr>
          <p:cNvPr id="3" name="Объект 2"/>
          <p:cNvSpPr>
            <a:spLocks noGrp="1"/>
          </p:cNvSpPr>
          <p:nvPr>
            <p:ph idx="1"/>
          </p:nvPr>
        </p:nvSpPr>
        <p:spPr>
          <a:xfrm>
            <a:off x="64008" y="1692166"/>
            <a:ext cx="12024360" cy="4891514"/>
          </a:xfrm>
        </p:spPr>
        <p:txBody>
          <a:bodyPr rtlCol="0">
            <a:normAutofit fontScale="92500" lnSpcReduction="20000"/>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Производство прекратили из-за убыточности и банкротства - суды помогли определить вид простоя (08.09.2023)</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Работник хотел в суде взыскать долг по зарплате. Представил расчетные листки с окладом и ежемесячной премией, равной ему</a:t>
            </a:r>
            <a:r>
              <a:rPr lang="ru-RU" altLang="ru-RU" sz="2800" b="1" i="1" dirty="0" smtClean="0">
                <a:solidFill>
                  <a:schemeClr val="tx2">
                    <a:lumMod val="95000"/>
                    <a:lumOff val="5000"/>
                  </a:schemeClr>
                </a:solidFill>
                <a:latin typeface="Times New Roman" panose="02020603050405020304" pitchFamily="18" charset="0"/>
              </a:rPr>
              <a:t>. Суды </a:t>
            </a:r>
            <a:r>
              <a:rPr lang="ru-RU" altLang="ru-RU" sz="2800" b="1" i="1" dirty="0">
                <a:solidFill>
                  <a:schemeClr val="tx2">
                    <a:lumMod val="95000"/>
                    <a:lumOff val="5000"/>
                  </a:schemeClr>
                </a:solidFill>
                <a:latin typeface="Times New Roman" panose="02020603050405020304" pitchFamily="18" charset="0"/>
              </a:rPr>
              <a:t>учли, что из-за убыточности на предприятии остановили производство и объявили простой. Затем организацию признали банкротом. Три инстанции согласились, что простой возник по причинам, не зависящим от сторон трудового договора</a:t>
            </a:r>
            <a:r>
              <a:rPr lang="ru-RU" altLang="ru-RU" sz="2800" b="1" i="1" dirty="0" smtClean="0">
                <a:solidFill>
                  <a:schemeClr val="tx2">
                    <a:lumMod val="95000"/>
                    <a:lumOff val="5000"/>
                  </a:schemeClr>
                </a:solidFill>
                <a:latin typeface="Times New Roman" panose="02020603050405020304" pitchFamily="18" charset="0"/>
              </a:rPr>
              <a:t>. В </a:t>
            </a:r>
            <a:r>
              <a:rPr lang="ru-RU" altLang="ru-RU" sz="2800" b="1" i="1" dirty="0">
                <a:solidFill>
                  <a:schemeClr val="tx2">
                    <a:lumMod val="95000"/>
                    <a:lumOff val="5000"/>
                  </a:schemeClr>
                </a:solidFill>
                <a:latin typeface="Times New Roman" panose="02020603050405020304" pitchFamily="18" charset="0"/>
              </a:rPr>
              <a:t>компании продолжалась лишь работа, которая относилась к конкурсному производству. Истец не мог выполнять ее в силу должности. Не было оснований начислять ему премии и надбавки. Суды взыскали долг по зарплате исходя из 2/3 оклада, а не среднего </a:t>
            </a:r>
            <a:r>
              <a:rPr lang="ru-RU" altLang="ru-RU" sz="2800" b="1" i="1" dirty="0" err="1">
                <a:solidFill>
                  <a:schemeClr val="tx2">
                    <a:lumMod val="95000"/>
                    <a:lumOff val="5000"/>
                  </a:schemeClr>
                </a:solidFill>
                <a:latin typeface="Times New Roman" panose="02020603050405020304" pitchFamily="18" charset="0"/>
              </a:rPr>
              <a:t>заработка.В</a:t>
            </a:r>
            <a:r>
              <a:rPr lang="ru-RU" altLang="ru-RU" sz="2800" b="1" i="1" dirty="0">
                <a:solidFill>
                  <a:schemeClr val="tx2">
                    <a:lumMod val="95000"/>
                    <a:lumOff val="5000"/>
                  </a:schemeClr>
                </a:solidFill>
                <a:latin typeface="Times New Roman" panose="02020603050405020304" pitchFamily="18" charset="0"/>
              </a:rPr>
              <a:t> практике бывают случаи, когда при банкротстве объявляют простой по вине работодателя. Но есть и примеры, когда такую приостановку считают возникшей по причинам, не зависящим от </a:t>
            </a:r>
            <a:r>
              <a:rPr lang="ru-RU" altLang="ru-RU" sz="2800" b="1" i="1" dirty="0" smtClean="0">
                <a:solidFill>
                  <a:schemeClr val="tx2">
                    <a:lumMod val="95000"/>
                    <a:lumOff val="5000"/>
                  </a:schemeClr>
                </a:solidFill>
                <a:latin typeface="Times New Roman" panose="02020603050405020304" pitchFamily="18" charset="0"/>
              </a:rPr>
              <a:t>сторон</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 </a:t>
            </a:r>
            <a:r>
              <a:rPr lang="ru-RU" altLang="ru-RU" sz="2800" b="1" i="1" dirty="0">
                <a:solidFill>
                  <a:schemeClr val="accent5">
                    <a:lumMod val="50000"/>
                  </a:schemeClr>
                </a:solidFill>
                <a:latin typeface="Times New Roman" panose="02020603050405020304" pitchFamily="18" charset="0"/>
              </a:rPr>
              <a:t>Определение 3-го КСОЮ от 09.08.2023 N </a:t>
            </a:r>
            <a:r>
              <a:rPr lang="ru-RU" altLang="ru-RU" sz="2800" b="1" i="1" dirty="0" smtClean="0">
                <a:solidFill>
                  <a:schemeClr val="accent5">
                    <a:lumMod val="50000"/>
                  </a:schemeClr>
                </a:solidFill>
                <a:latin typeface="Times New Roman" panose="02020603050405020304" pitchFamily="18" charset="0"/>
              </a:rPr>
              <a:t>88-16850/2023</a:t>
            </a:r>
            <a:endParaRPr lang="ru-RU" altLang="ru-RU" sz="2800" b="1" i="1" dirty="0">
              <a:solidFill>
                <a:schemeClr val="accent5">
                  <a:lumMod val="50000"/>
                </a:schemeClr>
              </a:solidFill>
              <a:latin typeface="Times New Roman" panose="02020603050405020304" pitchFamily="18" charset="0"/>
            </a:endParaRPr>
          </a:p>
        </p:txBody>
      </p:sp>
    </p:spTree>
    <p:extLst>
      <p:ext uri="{BB962C8B-B14F-4D97-AF65-F5344CB8AC3E}">
        <p14:creationId xmlns:p14="http://schemas.microsoft.com/office/powerpoint/2010/main" val="11966060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a:bodyPr>
          <a:lstStyle/>
          <a:p>
            <a:pPr algn="ctr"/>
            <a:r>
              <a:rPr lang="ru-RU" sz="4000" dirty="0" smtClean="0"/>
              <a:t>ЗАРАБОТНАЯ ПЛАТА</a:t>
            </a:r>
            <a:endParaRPr lang="ru-RU" sz="4000" dirty="0"/>
          </a:p>
        </p:txBody>
      </p:sp>
      <p:sp>
        <p:nvSpPr>
          <p:cNvPr id="3" name="Объект 2"/>
          <p:cNvSpPr>
            <a:spLocks noGrp="1"/>
          </p:cNvSpPr>
          <p:nvPr>
            <p:ph idx="1"/>
          </p:nvPr>
        </p:nvSpPr>
        <p:spPr>
          <a:xfrm>
            <a:off x="64008" y="1692166"/>
            <a:ext cx="12024360" cy="4891514"/>
          </a:xfrm>
        </p:spPr>
        <p:txBody>
          <a:bodyPr rtlCol="0">
            <a:normAutofit/>
          </a:bodyPr>
          <a:lstStyle/>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Работнику выплачивали </a:t>
            </a:r>
            <a:r>
              <a:rPr lang="ru-RU" altLang="ru-RU" sz="2800" b="1" i="1" dirty="0">
                <a:solidFill>
                  <a:schemeClr val="tx2">
                    <a:lumMod val="95000"/>
                    <a:lumOff val="5000"/>
                  </a:schemeClr>
                </a:solidFill>
                <a:latin typeface="Times New Roman" panose="02020603050405020304" pitchFamily="18" charset="0"/>
              </a:rPr>
              <a:t>надбавки: персональную и за увеличение объема работ. Затем организация их отменила. </a:t>
            </a:r>
            <a:r>
              <a:rPr lang="ru-RU" altLang="ru-RU" sz="2800" b="1" i="1" dirty="0" smtClean="0">
                <a:solidFill>
                  <a:schemeClr val="tx2">
                    <a:lumMod val="95000"/>
                    <a:lumOff val="5000"/>
                  </a:schemeClr>
                </a:solidFill>
                <a:latin typeface="Times New Roman" panose="02020603050405020304" pitchFamily="18" charset="0"/>
              </a:rPr>
              <a:t>Работник заявил</a:t>
            </a:r>
            <a:r>
              <a:rPr lang="ru-RU" altLang="ru-RU" sz="2800" b="1" i="1" dirty="0">
                <a:solidFill>
                  <a:schemeClr val="tx2">
                    <a:lumMod val="95000"/>
                    <a:lumOff val="5000"/>
                  </a:schemeClr>
                </a:solidFill>
                <a:latin typeface="Times New Roman" panose="02020603050405020304" pitchFamily="18" charset="0"/>
              </a:rPr>
              <a:t>, что работал без замечаний и об отмене надбавок его не уведомили за 2 месяца.</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Трудовой </a:t>
            </a:r>
            <a:r>
              <a:rPr lang="ru-RU" altLang="ru-RU" sz="2800" b="1" i="1" dirty="0">
                <a:solidFill>
                  <a:schemeClr val="tx2">
                    <a:lumMod val="95000"/>
                    <a:lumOff val="5000"/>
                  </a:schemeClr>
                </a:solidFill>
                <a:latin typeface="Times New Roman" panose="02020603050405020304" pitchFamily="18" charset="0"/>
              </a:rPr>
              <a:t>договор и локальные нормативные акты не гарантировали выплату персональной надбавки. Ее вводили на время и перестали начислять </a:t>
            </a:r>
            <a:r>
              <a:rPr lang="ru-RU" altLang="ru-RU" sz="2800" b="1" i="1" dirty="0" smtClean="0">
                <a:solidFill>
                  <a:schemeClr val="tx2">
                    <a:lumMod val="95000"/>
                    <a:lumOff val="5000"/>
                  </a:schemeClr>
                </a:solidFill>
                <a:latin typeface="Times New Roman" panose="02020603050405020304" pitchFamily="18" charset="0"/>
              </a:rPr>
              <a:t>работникам </a:t>
            </a:r>
            <a:r>
              <a:rPr lang="ru-RU" altLang="ru-RU" sz="2800" b="1" i="1" dirty="0">
                <a:solidFill>
                  <a:schemeClr val="tx2">
                    <a:lumMod val="95000"/>
                    <a:lumOff val="5000"/>
                  </a:schemeClr>
                </a:solidFill>
                <a:latin typeface="Times New Roman" panose="02020603050405020304" pitchFamily="18" charset="0"/>
              </a:rPr>
              <a:t>всего отдела из-за того, что уменьшили нагрузку.</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Предупреждать об отмене персональной надбавки не требовалось, поскольку условия трудового договора не менялись</a:t>
            </a:r>
            <a:r>
              <a:rPr lang="ru-RU" altLang="ru-RU" sz="2800" b="1" i="1" dirty="0" smtClean="0">
                <a:solidFill>
                  <a:schemeClr val="tx2">
                    <a:lumMod val="95000"/>
                    <a:lumOff val="5000"/>
                  </a:schemeClr>
                </a:solidFill>
                <a:latin typeface="Times New Roman" panose="02020603050405020304" pitchFamily="18" charset="0"/>
              </a:rPr>
              <a:t>.</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smtClean="0">
                <a:solidFill>
                  <a:schemeClr val="accent5">
                    <a:lumMod val="50000"/>
                  </a:schemeClr>
                </a:solidFill>
                <a:latin typeface="Times New Roman" panose="02020603050405020304" pitchFamily="18" charset="0"/>
              </a:rPr>
              <a:t>Определение </a:t>
            </a:r>
            <a:r>
              <a:rPr lang="ru-RU" altLang="ru-RU" sz="2800" b="1" i="1" dirty="0">
                <a:solidFill>
                  <a:schemeClr val="accent5">
                    <a:lumMod val="50000"/>
                  </a:schemeClr>
                </a:solidFill>
                <a:latin typeface="Times New Roman" panose="02020603050405020304" pitchFamily="18" charset="0"/>
              </a:rPr>
              <a:t>2-го КСОЮ от 04.04.2023 N </a:t>
            </a:r>
            <a:r>
              <a:rPr lang="ru-RU" altLang="ru-RU" sz="2800" b="1" i="1" dirty="0" smtClean="0">
                <a:solidFill>
                  <a:schemeClr val="accent5">
                    <a:lumMod val="50000"/>
                  </a:schemeClr>
                </a:solidFill>
                <a:latin typeface="Times New Roman" panose="02020603050405020304" pitchFamily="18" charset="0"/>
              </a:rPr>
              <a:t>88-8283/2023</a:t>
            </a:r>
            <a:endParaRPr lang="ru-RU" altLang="ru-RU" sz="2800" b="1" i="1" dirty="0">
              <a:solidFill>
                <a:schemeClr val="accent5">
                  <a:lumMod val="50000"/>
                </a:schemeClr>
              </a:solidFill>
              <a:latin typeface="Times New Roman" panose="02020603050405020304" pitchFamily="18" charset="0"/>
            </a:endParaRPr>
          </a:p>
        </p:txBody>
      </p:sp>
    </p:spTree>
    <p:extLst>
      <p:ext uri="{BB962C8B-B14F-4D97-AF65-F5344CB8AC3E}">
        <p14:creationId xmlns:p14="http://schemas.microsoft.com/office/powerpoint/2010/main" val="1019235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ВЫХОДНОЕ ПОСОБИЕ</a:t>
            </a:r>
            <a:endParaRPr lang="ru-RU" b="1" dirty="0"/>
          </a:p>
        </p:txBody>
      </p:sp>
      <p:sp>
        <p:nvSpPr>
          <p:cNvPr id="3" name="Объект 2"/>
          <p:cNvSpPr>
            <a:spLocks noGrp="1"/>
          </p:cNvSpPr>
          <p:nvPr>
            <p:ph idx="1"/>
          </p:nvPr>
        </p:nvSpPr>
        <p:spPr>
          <a:xfrm>
            <a:off x="228600" y="1468877"/>
            <a:ext cx="11850624" cy="5291846"/>
          </a:xfrm>
        </p:spPr>
        <p:txBody>
          <a:bodyPr rtlCol="0">
            <a:normAutofit fontScale="92500" lnSpcReduction="10000"/>
          </a:bodyPr>
          <a:lstStyle/>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КС РФ запретил отказывать в выплате обещанного выходного пособия при увольнении по соглашению сторон</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Положения ч. 8 ст. 178 ТК РФ о дополнительных выходных пособиях признали конституционными. При этом разъяснили смысл нормы. Нельзя отказать уволенному работнику в компенсации, которую предусмотрели в трудовом договоре или соглашении о его расторжении.</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Выплату нужно произвести, даже если при ее согласовании руководитель организации действовал недобросовестно и неразумно. В этом случае ответственность должен нести он, а не работник.</a:t>
            </a:r>
          </a:p>
          <a:p>
            <a:pPr algn="just">
              <a:spcBef>
                <a:spcPct val="0"/>
              </a:spcBef>
              <a:spcAft>
                <a:spcPct val="0"/>
              </a:spcAft>
              <a:buNone/>
            </a:pPr>
            <a:endParaRPr lang="ru-RU" altLang="ru-RU" b="1" i="1" dirty="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b="1" i="1" dirty="0">
                <a:solidFill>
                  <a:schemeClr val="tx2">
                    <a:lumMod val="95000"/>
                    <a:lumOff val="5000"/>
                  </a:schemeClr>
                </a:solidFill>
                <a:latin typeface="Times New Roman" panose="02020603050405020304" pitchFamily="18" charset="0"/>
              </a:rPr>
              <a:t>КС РФ поставил точку в вопросе о выходном пособии при увольнении по соглашению сторон. Ранее суды трактовали норму по-разному. Иногда во взыскании отказывали, так как выплата не упоминалась в законе, коллективном договоре, локальных актах работодателя.</a:t>
            </a:r>
          </a:p>
          <a:p>
            <a:pPr algn="just">
              <a:spcBef>
                <a:spcPct val="0"/>
              </a:spcBef>
              <a:spcAft>
                <a:spcPct val="0"/>
              </a:spcAft>
              <a:buNone/>
            </a:pPr>
            <a:endParaRPr lang="ru-RU" altLang="ru-RU" b="1" i="1" dirty="0">
              <a:solidFill>
                <a:srgbClr val="0070C0"/>
              </a:solidFill>
              <a:latin typeface="Times New Roman" panose="02020603050405020304" pitchFamily="18" charset="0"/>
            </a:endParaRPr>
          </a:p>
          <a:p>
            <a:pPr algn="just">
              <a:spcBef>
                <a:spcPct val="0"/>
              </a:spcBef>
              <a:spcAft>
                <a:spcPct val="0"/>
              </a:spcAft>
              <a:buNone/>
            </a:pPr>
            <a:r>
              <a:rPr lang="ru-RU" altLang="ru-RU" b="1" i="1" dirty="0" smtClean="0">
                <a:solidFill>
                  <a:srgbClr val="0070C0"/>
                </a:solidFill>
                <a:latin typeface="Times New Roman" panose="02020603050405020304" pitchFamily="18" charset="0"/>
              </a:rPr>
              <a:t>Постановление </a:t>
            </a:r>
            <a:r>
              <a:rPr lang="ru-RU" altLang="ru-RU" b="1" i="1" dirty="0">
                <a:solidFill>
                  <a:srgbClr val="0070C0"/>
                </a:solidFill>
                <a:latin typeface="Times New Roman" panose="02020603050405020304" pitchFamily="18" charset="0"/>
              </a:rPr>
              <a:t>КС РФ от 13.07.2023 N 40-П</a:t>
            </a:r>
          </a:p>
        </p:txBody>
      </p:sp>
    </p:spTree>
    <p:extLst>
      <p:ext uri="{BB962C8B-B14F-4D97-AF65-F5344CB8AC3E}">
        <p14:creationId xmlns:p14="http://schemas.microsoft.com/office/powerpoint/2010/main" val="80854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fontScale="90000"/>
          </a:bodyPr>
          <a:lstStyle/>
          <a:p>
            <a:pPr algn="ctr"/>
            <a:r>
              <a:rPr lang="ru-RU" sz="4000" dirty="0" smtClean="0"/>
              <a:t>МАТЕРИАЛЬНАЯ ОТВЕТСТВЕННОСТЬ</a:t>
            </a:r>
            <a:endParaRPr lang="ru-RU" sz="4000" dirty="0"/>
          </a:p>
        </p:txBody>
      </p:sp>
      <p:sp>
        <p:nvSpPr>
          <p:cNvPr id="3" name="Объект 2"/>
          <p:cNvSpPr>
            <a:spLocks noGrp="1"/>
          </p:cNvSpPr>
          <p:nvPr>
            <p:ph idx="1"/>
          </p:nvPr>
        </p:nvSpPr>
        <p:spPr>
          <a:xfrm>
            <a:off x="83820" y="1723697"/>
            <a:ext cx="12024360" cy="4891514"/>
          </a:xfrm>
        </p:spPr>
        <p:txBody>
          <a:bodyPr rtlCol="0">
            <a:normAutofit lnSpcReduction="10000"/>
          </a:bodyPr>
          <a:lstStyle/>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Водителя-экспедитора </a:t>
            </a:r>
            <a:r>
              <a:rPr lang="ru-RU" altLang="ru-RU" sz="2800" b="1" i="1" dirty="0">
                <a:solidFill>
                  <a:schemeClr val="tx2">
                    <a:lumMod val="95000"/>
                    <a:lumOff val="5000"/>
                  </a:schemeClr>
                </a:solidFill>
                <a:latin typeface="Times New Roman" panose="02020603050405020304" pitchFamily="18" charset="0"/>
              </a:rPr>
              <a:t>нельзя привлечь к полной материальной ответственности за вред автомобилю</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С водителем-экспедитором заключили договор о полной </a:t>
            </a:r>
            <a:r>
              <a:rPr lang="ru-RU" altLang="ru-RU" sz="2800" b="1" i="1" dirty="0" smtClean="0">
                <a:solidFill>
                  <a:schemeClr val="tx2">
                    <a:lumMod val="95000"/>
                    <a:lumOff val="5000"/>
                  </a:schemeClr>
                </a:solidFill>
                <a:latin typeface="Times New Roman" panose="02020603050405020304" pitchFamily="18" charset="0"/>
              </a:rPr>
              <a:t>материальной ответственности</a:t>
            </a:r>
            <a:r>
              <a:rPr lang="ru-RU" altLang="ru-RU" sz="2800" b="1" i="1" dirty="0">
                <a:solidFill>
                  <a:schemeClr val="tx2">
                    <a:lumMod val="95000"/>
                    <a:lumOff val="5000"/>
                  </a:schemeClr>
                </a:solidFill>
                <a:latin typeface="Times New Roman" panose="02020603050405020304" pitchFamily="18" charset="0"/>
              </a:rPr>
              <a:t>, передали автомобиль. Вернул он его с повреждениями. Работодатель решил взыскать ущерб.</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Такая </a:t>
            </a:r>
            <a:r>
              <a:rPr lang="ru-RU" altLang="ru-RU" sz="2800" b="1" i="1" dirty="0">
                <a:solidFill>
                  <a:schemeClr val="tx2">
                    <a:lumMod val="95000"/>
                    <a:lumOff val="5000"/>
                  </a:schemeClr>
                </a:solidFill>
                <a:latin typeface="Times New Roman" panose="02020603050405020304" pitchFamily="18" charset="0"/>
              </a:rPr>
              <a:t>должность и работы по управлению ТС не входят в перечень тех, при которых можно заключать договоры о полной материальной ответственности</a:t>
            </a:r>
            <a:r>
              <a:rPr lang="ru-RU" altLang="ru-RU" sz="2800" b="1" i="1" dirty="0" smtClean="0">
                <a:solidFill>
                  <a:schemeClr val="tx2">
                    <a:lumMod val="95000"/>
                    <a:lumOff val="5000"/>
                  </a:schemeClr>
                </a:solidFill>
                <a:latin typeface="Times New Roman" panose="02020603050405020304" pitchFamily="18" charset="0"/>
              </a:rPr>
              <a:t>.</a:t>
            </a: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smtClean="0">
                <a:solidFill>
                  <a:srgbClr val="FF0000"/>
                </a:solidFill>
                <a:latin typeface="Times New Roman" panose="02020603050405020304" pitchFamily="18" charset="0"/>
              </a:rPr>
              <a:t>!</a:t>
            </a:r>
            <a:r>
              <a:rPr lang="ru-RU" altLang="ru-RU" sz="2800" b="1" i="1" dirty="0" smtClean="0">
                <a:solidFill>
                  <a:schemeClr val="tx2">
                    <a:lumMod val="95000"/>
                    <a:lumOff val="5000"/>
                  </a:schemeClr>
                </a:solidFill>
                <a:latin typeface="Times New Roman" panose="02020603050405020304" pitchFamily="18" charset="0"/>
              </a:rPr>
              <a:t> Должность </a:t>
            </a:r>
            <a:r>
              <a:rPr lang="ru-RU" altLang="ru-RU" sz="2800" b="1" i="1" dirty="0">
                <a:solidFill>
                  <a:schemeClr val="tx2">
                    <a:lumMod val="95000"/>
                    <a:lumOff val="5000"/>
                  </a:schemeClr>
                </a:solidFill>
                <a:latin typeface="Times New Roman" panose="02020603050405020304" pitchFamily="18" charset="0"/>
              </a:rPr>
              <a:t>экспедитора есть в перечне. Однако его полная </a:t>
            </a:r>
            <a:r>
              <a:rPr lang="ru-RU" altLang="ru-RU" sz="2800" b="1" i="1" dirty="0" smtClean="0">
                <a:solidFill>
                  <a:schemeClr val="tx2">
                    <a:lumMod val="95000"/>
                    <a:lumOff val="5000"/>
                  </a:schemeClr>
                </a:solidFill>
                <a:latin typeface="Times New Roman" panose="02020603050405020304" pitchFamily="18" charset="0"/>
              </a:rPr>
              <a:t>материальная ответственность </a:t>
            </a:r>
            <a:r>
              <a:rPr lang="ru-RU" altLang="ru-RU" sz="2800" b="1" i="1" dirty="0">
                <a:solidFill>
                  <a:schemeClr val="tx2">
                    <a:lumMod val="95000"/>
                    <a:lumOff val="5000"/>
                  </a:schemeClr>
                </a:solidFill>
                <a:latin typeface="Times New Roman" panose="02020603050405020304" pitchFamily="18" charset="0"/>
              </a:rPr>
              <a:t>распространяется на перевозимые ценности, а не на автомобиль. </a:t>
            </a: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smtClean="0">
                <a:solidFill>
                  <a:schemeClr val="accent5">
                    <a:lumMod val="50000"/>
                  </a:schemeClr>
                </a:solidFill>
                <a:latin typeface="Times New Roman" panose="02020603050405020304" pitchFamily="18" charset="0"/>
              </a:rPr>
              <a:t>Определение 4-го КСОЮ от 30.03.2023 по делу N 88-8244/2023</a:t>
            </a:r>
          </a:p>
        </p:txBody>
      </p:sp>
    </p:spTree>
    <p:extLst>
      <p:ext uri="{BB962C8B-B14F-4D97-AF65-F5344CB8AC3E}">
        <p14:creationId xmlns:p14="http://schemas.microsoft.com/office/powerpoint/2010/main" val="1087467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fontScale="90000"/>
          </a:bodyPr>
          <a:lstStyle/>
          <a:p>
            <a:pPr algn="ctr"/>
            <a:r>
              <a:rPr lang="ru-RU" sz="4000" dirty="0" smtClean="0"/>
              <a:t>РАСТОРЖЕНИЕ ТРУДОВОГО ДОГОВОРА</a:t>
            </a:r>
            <a:endParaRPr lang="ru-RU" sz="4000" dirty="0"/>
          </a:p>
        </p:txBody>
      </p:sp>
      <p:sp>
        <p:nvSpPr>
          <p:cNvPr id="3" name="Объект 2"/>
          <p:cNvSpPr>
            <a:spLocks noGrp="1"/>
          </p:cNvSpPr>
          <p:nvPr>
            <p:ph idx="1"/>
          </p:nvPr>
        </p:nvSpPr>
        <p:spPr>
          <a:xfrm>
            <a:off x="83820" y="1723697"/>
            <a:ext cx="12024360" cy="4891514"/>
          </a:xfrm>
        </p:spPr>
        <p:txBody>
          <a:bodyPr rtlCol="0">
            <a:normAutofit/>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Срок уведомления об увольнении начинает течь после его получения, а не </a:t>
            </a:r>
            <a:r>
              <a:rPr lang="ru-RU" altLang="ru-RU" sz="2800" b="1" i="1" dirty="0" smtClean="0">
                <a:solidFill>
                  <a:schemeClr val="tx2">
                    <a:lumMod val="95000"/>
                    <a:lumOff val="5000"/>
                  </a:schemeClr>
                </a:solidFill>
                <a:latin typeface="Times New Roman" panose="02020603050405020304" pitchFamily="18" charset="0"/>
              </a:rPr>
              <a:t>отправки</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Работодатель </a:t>
            </a:r>
            <a:r>
              <a:rPr lang="ru-RU" altLang="ru-RU" sz="2800" b="1" i="1" dirty="0">
                <a:solidFill>
                  <a:schemeClr val="tx2">
                    <a:lumMod val="95000"/>
                    <a:lumOff val="5000"/>
                  </a:schemeClr>
                </a:solidFill>
                <a:latin typeface="Times New Roman" panose="02020603050405020304" pitchFamily="18" charset="0"/>
              </a:rPr>
              <a:t>решил принять основного сотрудника на место совместителя. Уведомление об увольнении направили почтой. Отсчитали 2-недельный срок с момента отправки письма и расторгли трудовой договор.</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Организация </a:t>
            </a:r>
            <a:r>
              <a:rPr lang="ru-RU" altLang="ru-RU" sz="2800" b="1" i="1" dirty="0">
                <a:solidFill>
                  <a:schemeClr val="tx2">
                    <a:lumMod val="95000"/>
                    <a:lumOff val="5000"/>
                  </a:schemeClr>
                </a:solidFill>
                <a:latin typeface="Times New Roman" panose="02020603050405020304" pitchFamily="18" charset="0"/>
              </a:rPr>
              <a:t>нарушила срок предупреждения об увольнении. Работник получил уведомление меньше чем за 2 недели до того, как с ним попрощались.</a:t>
            </a:r>
          </a:p>
          <a:p>
            <a:pPr marL="44450" indent="403225" algn="just">
              <a:spcBef>
                <a:spcPts val="600"/>
              </a:spcBef>
              <a:buNone/>
            </a:pPr>
            <a:r>
              <a:rPr lang="ru-RU" altLang="ru-RU" sz="2800" b="1" i="1" dirty="0" smtClean="0">
                <a:solidFill>
                  <a:schemeClr val="accent5">
                    <a:lumMod val="50000"/>
                  </a:schemeClr>
                </a:solidFill>
                <a:latin typeface="Times New Roman" panose="02020603050405020304" pitchFamily="18" charset="0"/>
              </a:rPr>
              <a:t>Определение </a:t>
            </a:r>
            <a:r>
              <a:rPr lang="ru-RU" altLang="ru-RU" sz="2800" b="1" i="1" dirty="0">
                <a:solidFill>
                  <a:schemeClr val="accent5">
                    <a:lumMod val="50000"/>
                  </a:schemeClr>
                </a:solidFill>
                <a:latin typeface="Times New Roman" panose="02020603050405020304" pitchFamily="18" charset="0"/>
              </a:rPr>
              <a:t>2-го КСОЮ от 28.03.2023 по делу N </a:t>
            </a:r>
            <a:r>
              <a:rPr lang="ru-RU" altLang="ru-RU" sz="2800" b="1" i="1" dirty="0" smtClean="0">
                <a:solidFill>
                  <a:schemeClr val="accent5">
                    <a:lumMod val="50000"/>
                  </a:schemeClr>
                </a:solidFill>
                <a:latin typeface="Times New Roman" panose="02020603050405020304" pitchFamily="18" charset="0"/>
              </a:rPr>
              <a:t>88-7745/2023</a:t>
            </a:r>
            <a:endParaRPr lang="ru-RU" altLang="ru-RU" sz="2800" b="1" i="1" dirty="0">
              <a:solidFill>
                <a:schemeClr val="accent5">
                  <a:lumMod val="50000"/>
                </a:schemeClr>
              </a:solidFill>
              <a:latin typeface="Times New Roman" panose="02020603050405020304" pitchFamily="18" charset="0"/>
            </a:endParaRPr>
          </a:p>
        </p:txBody>
      </p:sp>
    </p:spTree>
    <p:extLst>
      <p:ext uri="{BB962C8B-B14F-4D97-AF65-F5344CB8AC3E}">
        <p14:creationId xmlns:p14="http://schemas.microsoft.com/office/powerpoint/2010/main" val="4168242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fontScale="90000"/>
          </a:bodyPr>
          <a:lstStyle/>
          <a:p>
            <a:pPr algn="ctr"/>
            <a:r>
              <a:rPr lang="ru-RU" sz="4000" dirty="0" smtClean="0"/>
              <a:t>РАСТОРЖЕНИЕ ТРУДОВОГО ДОГОВОРА</a:t>
            </a:r>
            <a:endParaRPr lang="ru-RU" sz="4000" dirty="0"/>
          </a:p>
        </p:txBody>
      </p:sp>
      <p:sp>
        <p:nvSpPr>
          <p:cNvPr id="3" name="Объект 2"/>
          <p:cNvSpPr>
            <a:spLocks noGrp="1"/>
          </p:cNvSpPr>
          <p:nvPr>
            <p:ph idx="1"/>
          </p:nvPr>
        </p:nvSpPr>
        <p:spPr>
          <a:xfrm>
            <a:off x="83820" y="1723697"/>
            <a:ext cx="12024360" cy="4891514"/>
          </a:xfrm>
        </p:spPr>
        <p:txBody>
          <a:bodyPr rtlCol="0">
            <a:normAutofit/>
          </a:bodyPr>
          <a:lstStyle/>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Специалиста </a:t>
            </a:r>
            <a:r>
              <a:rPr lang="ru-RU" altLang="ru-RU" sz="2800" b="1" i="1" dirty="0">
                <a:solidFill>
                  <a:schemeClr val="tx2">
                    <a:lumMod val="95000"/>
                    <a:lumOff val="5000"/>
                  </a:schemeClr>
                </a:solidFill>
                <a:latin typeface="Times New Roman" panose="02020603050405020304" pitchFamily="18" charset="0"/>
              </a:rPr>
              <a:t>4 раза брали на работу по срочным трудовым договорам. </a:t>
            </a:r>
            <a:r>
              <a:rPr lang="ru-RU" altLang="ru-RU" sz="2800" b="1" i="1" dirty="0" smtClean="0">
                <a:solidFill>
                  <a:schemeClr val="tx2">
                    <a:lumMod val="95000"/>
                    <a:lumOff val="5000"/>
                  </a:schemeClr>
                </a:solidFill>
                <a:latin typeface="Times New Roman" panose="02020603050405020304" pitchFamily="18" charset="0"/>
              </a:rPr>
              <a:t>Работник </a:t>
            </a:r>
            <a:r>
              <a:rPr lang="ru-RU" altLang="ru-RU" sz="2800" b="1" i="1" dirty="0">
                <a:solidFill>
                  <a:schemeClr val="tx2">
                    <a:lumMod val="95000"/>
                    <a:lumOff val="5000"/>
                  </a:schemeClr>
                </a:solidFill>
                <a:latin typeface="Times New Roman" panose="02020603050405020304" pitchFamily="18" charset="0"/>
              </a:rPr>
              <a:t>потребовал признать трудовые отношения бессрочными и восстановить его в должности.</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Между </a:t>
            </a:r>
            <a:r>
              <a:rPr lang="ru-RU" altLang="ru-RU" sz="2800" b="1" i="1" dirty="0">
                <a:solidFill>
                  <a:schemeClr val="tx2">
                    <a:lumMod val="95000"/>
                    <a:lumOff val="5000"/>
                  </a:schemeClr>
                </a:solidFill>
                <a:latin typeface="Times New Roman" panose="02020603050405020304" pitchFamily="18" charset="0"/>
              </a:rPr>
              <a:t>трудовыми договорами был существенный промежуток времени. Их заключали, поскольку ненадолго расширяли производство и объем услуг</a:t>
            </a:r>
            <a:r>
              <a:rPr lang="ru-RU" altLang="ru-RU" sz="2800" b="1" i="1" dirty="0" smtClean="0">
                <a:solidFill>
                  <a:schemeClr val="tx2">
                    <a:lumMod val="95000"/>
                    <a:lumOff val="5000"/>
                  </a:schemeClr>
                </a:solidFill>
                <a:latin typeface="Times New Roman" panose="02020603050405020304" pitchFamily="18" charset="0"/>
              </a:rPr>
              <a:t>. Трудовые отношения носили срочный характер.</a:t>
            </a: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smtClean="0">
                <a:solidFill>
                  <a:srgbClr val="FF0000"/>
                </a:solidFill>
                <a:latin typeface="Times New Roman" panose="02020603050405020304" pitchFamily="18" charset="0"/>
              </a:rPr>
              <a:t>! </a:t>
            </a:r>
            <a:r>
              <a:rPr lang="ru-RU" altLang="ru-RU" sz="2800" b="1" i="1" dirty="0" smtClean="0">
                <a:solidFill>
                  <a:schemeClr val="tx2">
                    <a:lumMod val="95000"/>
                    <a:lumOff val="5000"/>
                  </a:schemeClr>
                </a:solidFill>
                <a:latin typeface="Times New Roman" panose="02020603050405020304" pitchFamily="18" charset="0"/>
              </a:rPr>
              <a:t>Суды </a:t>
            </a:r>
            <a:r>
              <a:rPr lang="ru-RU" altLang="ru-RU" sz="2800" b="1" i="1" dirty="0">
                <a:solidFill>
                  <a:schemeClr val="tx2">
                    <a:lumMod val="95000"/>
                    <a:lumOff val="5000"/>
                  </a:schemeClr>
                </a:solidFill>
                <a:latin typeface="Times New Roman" panose="02020603050405020304" pitchFamily="18" charset="0"/>
              </a:rPr>
              <a:t>признают незаконными срочные трудовые договоры, когда их заключают несколько раз и именно подряд. </a:t>
            </a:r>
          </a:p>
          <a:p>
            <a:pPr marL="44450" indent="403225" algn="just">
              <a:spcBef>
                <a:spcPts val="600"/>
              </a:spcBef>
              <a:buNone/>
            </a:pPr>
            <a:endParaRPr lang="ru-RU" altLang="ru-RU" sz="2800" b="1" i="1" dirty="0" smtClean="0">
              <a:solidFill>
                <a:schemeClr val="accent5">
                  <a:lumMod val="50000"/>
                </a:schemeClr>
              </a:solidFill>
              <a:latin typeface="Times New Roman" panose="02020603050405020304" pitchFamily="18" charset="0"/>
            </a:endParaRPr>
          </a:p>
          <a:p>
            <a:pPr marL="44450" indent="403225" algn="just">
              <a:spcBef>
                <a:spcPts val="600"/>
              </a:spcBef>
              <a:buNone/>
            </a:pPr>
            <a:r>
              <a:rPr lang="ru-RU" altLang="ru-RU" sz="2800" b="1" i="1" dirty="0" smtClean="0">
                <a:solidFill>
                  <a:schemeClr val="accent5">
                    <a:lumMod val="50000"/>
                  </a:schemeClr>
                </a:solidFill>
                <a:latin typeface="Times New Roman" panose="02020603050405020304" pitchFamily="18" charset="0"/>
              </a:rPr>
              <a:t>Определение </a:t>
            </a:r>
            <a:r>
              <a:rPr lang="ru-RU" altLang="ru-RU" sz="2800" b="1" i="1" dirty="0">
                <a:solidFill>
                  <a:schemeClr val="accent5">
                    <a:lumMod val="50000"/>
                  </a:schemeClr>
                </a:solidFill>
                <a:latin typeface="Times New Roman" panose="02020603050405020304" pitchFamily="18" charset="0"/>
              </a:rPr>
              <a:t>3-го КСОЮ от 16.01.2023 N </a:t>
            </a:r>
            <a:r>
              <a:rPr lang="ru-RU" altLang="ru-RU" sz="2800" b="1" i="1" dirty="0" smtClean="0">
                <a:solidFill>
                  <a:schemeClr val="accent5">
                    <a:lumMod val="50000"/>
                  </a:schemeClr>
                </a:solidFill>
                <a:latin typeface="Times New Roman" panose="02020603050405020304" pitchFamily="18" charset="0"/>
              </a:rPr>
              <a:t>88-262/2023</a:t>
            </a:r>
            <a:endParaRPr lang="ru-RU" altLang="ru-RU" sz="2800" b="1" i="1" dirty="0">
              <a:solidFill>
                <a:schemeClr val="accent5">
                  <a:lumMod val="50000"/>
                </a:schemeClr>
              </a:solidFill>
              <a:latin typeface="Times New Roman" panose="02020603050405020304" pitchFamily="18" charset="0"/>
            </a:endParaRPr>
          </a:p>
        </p:txBody>
      </p:sp>
    </p:spTree>
    <p:extLst>
      <p:ext uri="{BB962C8B-B14F-4D97-AF65-F5344CB8AC3E}">
        <p14:creationId xmlns:p14="http://schemas.microsoft.com/office/powerpoint/2010/main" val="42894039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fontScale="90000"/>
          </a:bodyPr>
          <a:lstStyle/>
          <a:p>
            <a:pPr algn="ctr"/>
            <a:r>
              <a:rPr lang="ru-RU" sz="4000" dirty="0" smtClean="0"/>
              <a:t>РАСТОРЖЕНИЕ ТРУДОВОГО ДОГОВОРА</a:t>
            </a:r>
            <a:endParaRPr lang="ru-RU" sz="4000" dirty="0"/>
          </a:p>
        </p:txBody>
      </p:sp>
      <p:sp>
        <p:nvSpPr>
          <p:cNvPr id="3" name="Объект 2"/>
          <p:cNvSpPr>
            <a:spLocks noGrp="1"/>
          </p:cNvSpPr>
          <p:nvPr>
            <p:ph idx="1"/>
          </p:nvPr>
        </p:nvSpPr>
        <p:spPr>
          <a:xfrm>
            <a:off x="83820" y="1723697"/>
            <a:ext cx="12024360" cy="4891514"/>
          </a:xfrm>
        </p:spPr>
        <p:txBody>
          <a:bodyPr rtlCol="0">
            <a:normAutofit fontScale="85000" lnSpcReduction="20000"/>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При сокращении совместителю не предложили вакансии с полной ставкой - кассация нарушений не увидела</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Кроме основной должности сотрудник занимал еще одну на 0,25 ставки по внутреннему совместительству. Ее решили сократить. Работнику предлагали вакансии только с частичной занятостью, но он на них не согласился. Действия организации сотрудник оспорил.</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Кассация поддержала вывод первой инстанции о том, что сокращение законно. По совместительству можно трудиться не более 4 часов в день. Работа на </a:t>
            </a:r>
            <a:r>
              <a:rPr lang="ru-RU" altLang="ru-RU" sz="2800" b="1" i="1" dirty="0" err="1">
                <a:solidFill>
                  <a:schemeClr val="tx2">
                    <a:lumMod val="95000"/>
                    <a:lumOff val="5000"/>
                  </a:schemeClr>
                </a:solidFill>
                <a:latin typeface="Times New Roman" panose="02020603050405020304" pitchFamily="18" charset="0"/>
              </a:rPr>
              <a:t>непредложенных</a:t>
            </a:r>
            <a:r>
              <a:rPr lang="ru-RU" altLang="ru-RU" sz="2800" b="1" i="1" dirty="0">
                <a:solidFill>
                  <a:schemeClr val="tx2">
                    <a:lumMod val="95000"/>
                    <a:lumOff val="5000"/>
                  </a:schemeClr>
                </a:solidFill>
                <a:latin typeface="Times New Roman" panose="02020603050405020304" pitchFamily="18" charset="0"/>
              </a:rPr>
              <a:t> должностях требовала полной занятости. Поэтому выбрать их сотрудник не мог.</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a:solidFill>
                  <a:schemeClr val="accent5">
                    <a:lumMod val="50000"/>
                  </a:schemeClr>
                </a:solidFill>
                <a:latin typeface="Times New Roman" panose="02020603050405020304" pitchFamily="18" charset="0"/>
              </a:rPr>
              <a:t>Определение 4-го КСОЮ от 19.04.2023 по делу N 88-11577/2023</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3431649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fontScale="90000"/>
          </a:bodyPr>
          <a:lstStyle/>
          <a:p>
            <a:pPr algn="ctr"/>
            <a:r>
              <a:rPr lang="ru-RU" sz="4000" dirty="0" smtClean="0"/>
              <a:t>РАСТОРЖЕНИЕ ТРУДОВОГО ДОГОВОРА</a:t>
            </a:r>
            <a:endParaRPr lang="ru-RU" sz="4000" dirty="0"/>
          </a:p>
        </p:txBody>
      </p:sp>
      <p:sp>
        <p:nvSpPr>
          <p:cNvPr id="3" name="Объект 2"/>
          <p:cNvSpPr>
            <a:spLocks noGrp="1"/>
          </p:cNvSpPr>
          <p:nvPr>
            <p:ph idx="1"/>
          </p:nvPr>
        </p:nvSpPr>
        <p:spPr>
          <a:xfrm>
            <a:off x="83820" y="1723697"/>
            <a:ext cx="12024360" cy="4891514"/>
          </a:xfrm>
        </p:spPr>
        <p:txBody>
          <a:bodyPr rtlCol="0">
            <a:normAutofit fontScale="77500" lnSpcReduction="20000"/>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Суды восстановили работника, который в день сокращения взял больничный, но не сообщил о нем</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Должность сотрудника сократили. В день увольнения он обращался за медпомощью, ему открыли электронный листок нетрудоспособности. Работник не рассказал об этом, когда подписывал приказ о прекращении договора, а после подал иск.</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Апелляция </a:t>
            </a:r>
            <a:r>
              <a:rPr lang="ru-RU" altLang="ru-RU" sz="2800" b="1" i="1" dirty="0">
                <a:solidFill>
                  <a:schemeClr val="tx2">
                    <a:lumMod val="95000"/>
                    <a:lumOff val="5000"/>
                  </a:schemeClr>
                </a:solidFill>
                <a:latin typeface="Times New Roman" panose="02020603050405020304" pitchFamily="18" charset="0"/>
              </a:rPr>
              <a:t>и кассация восстановили сотрудника. С помощью сервиса "Социальный электронный документооборот" работодатель может оперативно получать сведения о больничных. Однако он загрузил листок нетрудоспособности в свою систему только спустя месяц после сокращения.</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За </a:t>
            </a:r>
            <a:r>
              <a:rPr lang="ru-RU" altLang="ru-RU" sz="2800" b="1" i="1" dirty="0">
                <a:solidFill>
                  <a:schemeClr val="tx2">
                    <a:lumMod val="95000"/>
                    <a:lumOff val="5000"/>
                  </a:schemeClr>
                </a:solidFill>
                <a:latin typeface="Times New Roman" panose="02020603050405020304" pitchFamily="18" charset="0"/>
              </a:rPr>
              <a:t>работу с электронными больничными отвечает организация. Суды не посчитали, что сотрудник злоупотребил правом.</a:t>
            </a:r>
          </a:p>
          <a:p>
            <a:pPr marL="44450" indent="403225" algn="just">
              <a:spcBef>
                <a:spcPts val="600"/>
              </a:spcBef>
              <a:buNone/>
            </a:pPr>
            <a:r>
              <a:rPr lang="ru-RU" altLang="ru-RU" sz="2800" b="1" i="1" dirty="0" smtClean="0">
                <a:solidFill>
                  <a:srgbClr val="FF0000"/>
                </a:solidFill>
                <a:latin typeface="Times New Roman" panose="02020603050405020304" pitchFamily="18" charset="0"/>
              </a:rPr>
              <a:t>! </a:t>
            </a:r>
            <a:r>
              <a:rPr lang="ru-RU" altLang="ru-RU" sz="2800" b="1" i="1" dirty="0" smtClean="0">
                <a:solidFill>
                  <a:schemeClr val="tx2">
                    <a:lumMod val="95000"/>
                    <a:lumOff val="5000"/>
                  </a:schemeClr>
                </a:solidFill>
                <a:latin typeface="Times New Roman" panose="02020603050405020304" pitchFamily="18" charset="0"/>
              </a:rPr>
              <a:t>Ранее </a:t>
            </a:r>
            <a:r>
              <a:rPr lang="ru-RU" altLang="ru-RU" sz="2800" b="1" i="1" dirty="0">
                <a:solidFill>
                  <a:schemeClr val="tx2">
                    <a:lumMod val="95000"/>
                    <a:lumOff val="5000"/>
                  </a:schemeClr>
                </a:solidFill>
                <a:latin typeface="Times New Roman" panose="02020603050405020304" pitchFamily="18" charset="0"/>
              </a:rPr>
              <a:t>практика складывалась иначе. ВС РФ указывал, что работники не должны скрывать нетрудоспособность при увольнении. Суды, например 2-й КСОЮ и 5-й КСОЮ, расценивали такие действия как злоупотребление правом.</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smtClean="0">
                <a:solidFill>
                  <a:schemeClr val="accent5">
                    <a:lumMod val="50000"/>
                  </a:schemeClr>
                </a:solidFill>
                <a:latin typeface="Times New Roman" panose="02020603050405020304" pitchFamily="18" charset="0"/>
              </a:rPr>
              <a:t>Определение </a:t>
            </a:r>
            <a:r>
              <a:rPr lang="ru-RU" altLang="ru-RU" sz="2800" b="1" i="1" dirty="0">
                <a:solidFill>
                  <a:schemeClr val="accent5">
                    <a:lumMod val="50000"/>
                  </a:schemeClr>
                </a:solidFill>
                <a:latin typeface="Times New Roman" panose="02020603050405020304" pitchFamily="18" charset="0"/>
              </a:rPr>
              <a:t>1-го КСОЮ от 29.05.2023 N </a:t>
            </a:r>
            <a:r>
              <a:rPr lang="ru-RU" altLang="ru-RU" sz="2800" b="1" i="1" dirty="0" smtClean="0">
                <a:solidFill>
                  <a:schemeClr val="accent5">
                    <a:lumMod val="50000"/>
                  </a:schemeClr>
                </a:solidFill>
                <a:latin typeface="Times New Roman" panose="02020603050405020304" pitchFamily="18" charset="0"/>
              </a:rPr>
              <a:t>88-15130/2023</a:t>
            </a: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3904302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fontScale="90000"/>
          </a:bodyPr>
          <a:lstStyle/>
          <a:p>
            <a:pPr algn="ctr"/>
            <a:r>
              <a:rPr lang="ru-RU" sz="4000" dirty="0" smtClean="0"/>
              <a:t>РАСТОРЖЕНИЕ ТРУДОВОГО ДОГОВОРА</a:t>
            </a:r>
            <a:endParaRPr lang="ru-RU" sz="4000" dirty="0"/>
          </a:p>
        </p:txBody>
      </p:sp>
      <p:sp>
        <p:nvSpPr>
          <p:cNvPr id="3" name="Объект 2"/>
          <p:cNvSpPr>
            <a:spLocks noGrp="1"/>
          </p:cNvSpPr>
          <p:nvPr>
            <p:ph idx="1"/>
          </p:nvPr>
        </p:nvSpPr>
        <p:spPr>
          <a:xfrm>
            <a:off x="83820" y="1723697"/>
            <a:ext cx="12024360" cy="4891514"/>
          </a:xfrm>
        </p:spPr>
        <p:txBody>
          <a:bodyPr rtlCol="0">
            <a:normAutofit/>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Сотрудник отправил несколько писем с корпоративного адреса на личный со сведениями, которые составляют коммерческую тайну. Его уволили за разглашение охраняемой информации.</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При выборе взыскания не учли, что сотрудник долго работал в компании без нареканий. Суды признали увольнение незаконным. Работодатель не принял во внимание тяжесть проступка, необоснованно применил крайнюю меру ответственности.</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smtClean="0">
                <a:solidFill>
                  <a:schemeClr val="accent5">
                    <a:lumMod val="50000"/>
                  </a:schemeClr>
                </a:solidFill>
                <a:latin typeface="Times New Roman" panose="02020603050405020304" pitchFamily="18" charset="0"/>
              </a:rPr>
              <a:t>Определение </a:t>
            </a:r>
            <a:r>
              <a:rPr lang="ru-RU" altLang="ru-RU" sz="2800" b="1" i="1" dirty="0">
                <a:solidFill>
                  <a:schemeClr val="accent5">
                    <a:lumMod val="50000"/>
                  </a:schemeClr>
                </a:solidFill>
                <a:latin typeface="Times New Roman" panose="02020603050405020304" pitchFamily="18" charset="0"/>
              </a:rPr>
              <a:t>5-го КСОЮ от 25.05.2023 по делу N </a:t>
            </a:r>
            <a:r>
              <a:rPr lang="ru-RU" altLang="ru-RU" sz="2800" b="1" i="1" dirty="0" smtClean="0">
                <a:solidFill>
                  <a:schemeClr val="accent5">
                    <a:lumMod val="50000"/>
                  </a:schemeClr>
                </a:solidFill>
                <a:latin typeface="Times New Roman" panose="02020603050405020304" pitchFamily="18" charset="0"/>
              </a:rPr>
              <a:t>88-4285/2023</a:t>
            </a:r>
            <a:endParaRPr lang="ru-RU" altLang="ru-RU" sz="2800" b="1" i="1" dirty="0">
              <a:solidFill>
                <a:schemeClr val="accent5">
                  <a:lumMod val="50000"/>
                </a:schemeClr>
              </a:solidFill>
              <a:latin typeface="Times New Roman" panose="02020603050405020304" pitchFamily="18" charset="0"/>
            </a:endParaRPr>
          </a:p>
        </p:txBody>
      </p:sp>
    </p:spTree>
    <p:extLst>
      <p:ext uri="{BB962C8B-B14F-4D97-AF65-F5344CB8AC3E}">
        <p14:creationId xmlns:p14="http://schemas.microsoft.com/office/powerpoint/2010/main" val="4057605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fontScale="90000"/>
          </a:bodyPr>
          <a:lstStyle/>
          <a:p>
            <a:pPr algn="ctr"/>
            <a:r>
              <a:rPr lang="ru-RU" b="1" dirty="0" smtClean="0"/>
              <a:t>СОДЕРЖАНИЕ </a:t>
            </a:r>
            <a:r>
              <a:rPr lang="ru-RU" b="1" dirty="0"/>
              <a:t>КОЛЛЕКТИВНОГО ДОГОВОРА</a:t>
            </a:r>
            <a:endParaRPr lang="ru-RU" b="1" dirty="0"/>
          </a:p>
        </p:txBody>
      </p:sp>
      <p:sp>
        <p:nvSpPr>
          <p:cNvPr id="3" name="Объект 2"/>
          <p:cNvSpPr>
            <a:spLocks noGrp="1"/>
          </p:cNvSpPr>
          <p:nvPr>
            <p:ph idx="1"/>
          </p:nvPr>
        </p:nvSpPr>
        <p:spPr>
          <a:xfrm>
            <a:off x="365760" y="1619793"/>
            <a:ext cx="11594592" cy="5164183"/>
          </a:xfrm>
        </p:spPr>
        <p:txBody>
          <a:bodyPr rtlCol="0">
            <a:normAutofit fontScale="92500"/>
          </a:bodyPr>
          <a:lstStyle/>
          <a:p>
            <a:pPr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 Порядок </a:t>
            </a:r>
            <a:r>
              <a:rPr lang="ru-RU" altLang="ru-RU" sz="2800" b="1" i="1" dirty="0" smtClean="0">
                <a:solidFill>
                  <a:schemeClr val="tx2">
                    <a:lumMod val="95000"/>
                    <a:lumOff val="5000"/>
                  </a:schemeClr>
                </a:solidFill>
                <a:latin typeface="Times New Roman" panose="02020603050405020304" pitchFamily="18" charset="0"/>
              </a:rPr>
              <a:t>и </a:t>
            </a:r>
            <a:r>
              <a:rPr lang="ru-RU" altLang="ru-RU" sz="2800" b="1" i="1" dirty="0">
                <a:solidFill>
                  <a:schemeClr val="tx2">
                    <a:lumMod val="95000"/>
                    <a:lumOff val="5000"/>
                  </a:schemeClr>
                </a:solidFill>
                <a:latin typeface="Times New Roman" panose="02020603050405020304" pitchFamily="18" charset="0"/>
              </a:rPr>
              <a:t>размеры возмещения расходов, связанных со служебными командировками и со служебными </a:t>
            </a:r>
            <a:r>
              <a:rPr lang="ru-RU" altLang="ru-RU" sz="2800" b="1" i="1" dirty="0" smtClean="0">
                <a:solidFill>
                  <a:schemeClr val="tx2">
                    <a:lumMod val="95000"/>
                    <a:lumOff val="5000"/>
                  </a:schemeClr>
                </a:solidFill>
                <a:latin typeface="Times New Roman" panose="02020603050405020304" pitchFamily="18" charset="0"/>
              </a:rPr>
              <a:t>поездками ст.168 и 168.1 ТК РФ</a:t>
            </a: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Определить гарантии </a:t>
            </a:r>
            <a:r>
              <a:rPr lang="ru-RU" altLang="ru-RU" sz="2800" b="1" i="1" dirty="0">
                <a:solidFill>
                  <a:schemeClr val="tx2">
                    <a:lumMod val="95000"/>
                    <a:lumOff val="5000"/>
                  </a:schemeClr>
                </a:solidFill>
                <a:latin typeface="Times New Roman" panose="02020603050405020304" pitchFamily="18" charset="0"/>
              </a:rPr>
              <a:t>и компенсации работникам</a:t>
            </a:r>
            <a:r>
              <a:rPr lang="ru-RU" altLang="ru-RU" sz="2800" b="1" i="1" dirty="0" smtClean="0">
                <a:solidFill>
                  <a:schemeClr val="tx2">
                    <a:lumMod val="95000"/>
                    <a:lumOff val="5000"/>
                  </a:schemeClr>
                </a:solidFill>
                <a:latin typeface="Times New Roman" panose="02020603050405020304" pitchFamily="18" charset="0"/>
              </a:rPr>
              <a:t>,</a:t>
            </a:r>
            <a:r>
              <a:rPr lang="ru-RU" altLang="ru-RU" sz="2800" b="1" i="1" dirty="0">
                <a:solidFill>
                  <a:schemeClr val="tx2">
                    <a:lumMod val="95000"/>
                    <a:lumOff val="5000"/>
                  </a:schemeClr>
                </a:solidFill>
                <a:latin typeface="Times New Roman" panose="02020603050405020304" pitchFamily="18" charset="0"/>
              </a:rPr>
              <a:t> уже имеющим профессиональное образование соответствующего </a:t>
            </a:r>
            <a:r>
              <a:rPr lang="ru-RU" altLang="ru-RU" sz="2800" b="1" i="1" dirty="0" smtClean="0">
                <a:solidFill>
                  <a:schemeClr val="tx2">
                    <a:lumMod val="95000"/>
                    <a:lumOff val="5000"/>
                  </a:schemeClr>
                </a:solidFill>
                <a:latin typeface="Times New Roman" panose="02020603050405020304" pitchFamily="18" charset="0"/>
              </a:rPr>
              <a:t>уровня, и  совмещающих </a:t>
            </a:r>
            <a:r>
              <a:rPr lang="ru-RU" altLang="ru-RU" sz="2800" b="1" i="1" dirty="0">
                <a:solidFill>
                  <a:schemeClr val="tx2">
                    <a:lumMod val="95000"/>
                    <a:lumOff val="5000"/>
                  </a:schemeClr>
                </a:solidFill>
                <a:latin typeface="Times New Roman" panose="02020603050405020304" pitchFamily="18" charset="0"/>
              </a:rPr>
              <a:t>работу с обучением </a:t>
            </a:r>
            <a:r>
              <a:rPr lang="ru-RU" altLang="ru-RU" sz="2800" b="1" i="1" dirty="0" smtClean="0">
                <a:solidFill>
                  <a:schemeClr val="tx2">
                    <a:lumMod val="95000"/>
                    <a:lumOff val="5000"/>
                  </a:schemeClr>
                </a:solidFill>
                <a:latin typeface="Times New Roman" panose="02020603050405020304" pitchFamily="18" charset="0"/>
              </a:rPr>
              <a:t>ст.177 ТК РФ</a:t>
            </a: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Предусмотреть случаи </a:t>
            </a:r>
            <a:r>
              <a:rPr lang="ru-RU" altLang="ru-RU" sz="2800" b="1" i="1" dirty="0">
                <a:solidFill>
                  <a:schemeClr val="tx2">
                    <a:lumMod val="95000"/>
                    <a:lumOff val="5000"/>
                  </a:schemeClr>
                </a:solidFill>
                <a:latin typeface="Times New Roman" panose="02020603050405020304" pitchFamily="18" charset="0"/>
              </a:rPr>
              <a:t>выплаты выходных пособий, а также </a:t>
            </a:r>
            <a:r>
              <a:rPr lang="ru-RU" altLang="ru-RU" sz="2800" b="1" i="1" dirty="0" smtClean="0">
                <a:solidFill>
                  <a:schemeClr val="tx2">
                    <a:lumMod val="95000"/>
                    <a:lumOff val="5000"/>
                  </a:schemeClr>
                </a:solidFill>
                <a:latin typeface="Times New Roman" panose="02020603050405020304" pitchFamily="18" charset="0"/>
              </a:rPr>
              <a:t>повышенные </a:t>
            </a:r>
            <a:r>
              <a:rPr lang="ru-RU" altLang="ru-RU" sz="2800" b="1" i="1" dirty="0">
                <a:solidFill>
                  <a:schemeClr val="tx2">
                    <a:lumMod val="95000"/>
                    <a:lumOff val="5000"/>
                  </a:schemeClr>
                </a:solidFill>
                <a:latin typeface="Times New Roman" panose="02020603050405020304" pitchFamily="18" charset="0"/>
              </a:rPr>
              <a:t>размеры выходных пособий и (или) единовременной </a:t>
            </a:r>
            <a:r>
              <a:rPr lang="ru-RU" altLang="ru-RU" sz="2800" b="1" i="1" dirty="0" smtClean="0">
                <a:solidFill>
                  <a:schemeClr val="tx2">
                    <a:lumMod val="95000"/>
                    <a:lumOff val="5000"/>
                  </a:schemeClr>
                </a:solidFill>
                <a:latin typeface="Times New Roman" panose="02020603050405020304" pitchFamily="18" charset="0"/>
              </a:rPr>
              <a:t>компенсаций при прекращении или расторжении трудового договора ст.178 ТК РФ</a:t>
            </a: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Закрепить категории </a:t>
            </a:r>
            <a:r>
              <a:rPr lang="ru-RU" altLang="ru-RU" sz="2800" b="1" i="1" dirty="0">
                <a:solidFill>
                  <a:schemeClr val="tx2">
                    <a:lumMod val="95000"/>
                    <a:lumOff val="5000"/>
                  </a:schemeClr>
                </a:solidFill>
                <a:latin typeface="Times New Roman" panose="02020603050405020304" pitchFamily="18" charset="0"/>
              </a:rPr>
              <a:t>работников, пользующиеся преимущественным правом на оставление на работе при равной производительности труда и </a:t>
            </a:r>
            <a:r>
              <a:rPr lang="ru-RU" altLang="ru-RU" sz="2800" b="1" i="1" dirty="0" smtClean="0">
                <a:solidFill>
                  <a:schemeClr val="tx2">
                    <a:lumMod val="95000"/>
                    <a:lumOff val="5000"/>
                  </a:schemeClr>
                </a:solidFill>
                <a:latin typeface="Times New Roman" panose="02020603050405020304" pitchFamily="18" charset="0"/>
              </a:rPr>
              <a:t>квалификации ст. 179 ТК РФ</a:t>
            </a: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endParaRPr lang="ru-RU" altLang="ru-RU" sz="2800" b="1" i="1" dirty="0" smtClean="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endParaRPr lang="ru-RU" altLang="ru-RU" sz="2800" b="1" i="1" dirty="0" smtClean="0">
              <a:solidFill>
                <a:schemeClr val="tx2">
                  <a:lumMod val="95000"/>
                  <a:lumOff val="5000"/>
                </a:schemeClr>
              </a:solidFill>
              <a:latin typeface="Times New Roman" panose="02020603050405020304" pitchFamily="18" charset="0"/>
            </a:endParaRPr>
          </a:p>
          <a:p>
            <a:pPr marL="0" indent="0" algn="just">
              <a:spcBef>
                <a:spcPct val="0"/>
              </a:spcBef>
              <a:spcAft>
                <a:spcPct val="0"/>
              </a:spcAft>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19210167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fontScale="90000"/>
          </a:bodyPr>
          <a:lstStyle/>
          <a:p>
            <a:pPr algn="ctr"/>
            <a:r>
              <a:rPr lang="ru-RU" sz="4000" dirty="0" smtClean="0"/>
              <a:t>РАСТОРЖЕНИЕ ТРУДОВОГО ДОГОВОРА</a:t>
            </a:r>
            <a:endParaRPr lang="ru-RU" sz="4000" dirty="0"/>
          </a:p>
        </p:txBody>
      </p:sp>
      <p:sp>
        <p:nvSpPr>
          <p:cNvPr id="3" name="Объект 2"/>
          <p:cNvSpPr>
            <a:spLocks noGrp="1"/>
          </p:cNvSpPr>
          <p:nvPr>
            <p:ph idx="1"/>
          </p:nvPr>
        </p:nvSpPr>
        <p:spPr>
          <a:xfrm>
            <a:off x="83820" y="1723697"/>
            <a:ext cx="12024360" cy="4891514"/>
          </a:xfrm>
        </p:spPr>
        <p:txBody>
          <a:bodyPr rtlCol="0">
            <a:normAutofit/>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Работодатель не выдал копии актов об отказе от вакансий при сокращении - суды не увидели нарушений (20.09.2023)</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Три инстанции решили, что организация может не копировать для сотрудника акты, которыми фиксировала его отказ от вакансий при сокращении. Эти документы не связаны с работой, значит, выдавать их </a:t>
            </a:r>
            <a:r>
              <a:rPr lang="ru-RU" altLang="ru-RU" sz="2800" b="1" i="1" dirty="0" smtClean="0">
                <a:solidFill>
                  <a:schemeClr val="tx2">
                    <a:lumMod val="95000"/>
                    <a:lumOff val="5000"/>
                  </a:schemeClr>
                </a:solidFill>
                <a:latin typeface="Times New Roman" panose="02020603050405020304" pitchFamily="18" charset="0"/>
              </a:rPr>
              <a:t>необязательно.</a:t>
            </a:r>
          </a:p>
          <a:p>
            <a:pPr marL="44450" indent="403225" algn="just">
              <a:spcBef>
                <a:spcPts val="600"/>
              </a:spcBef>
              <a:buNone/>
            </a:pPr>
            <a:endParaRPr lang="ru-RU" altLang="ru-RU" sz="2800" b="1" i="1" dirty="0" smtClean="0">
              <a:solidFill>
                <a:schemeClr val="accent5">
                  <a:lumMod val="50000"/>
                </a:schemeClr>
              </a:solidFill>
              <a:latin typeface="Times New Roman" panose="02020603050405020304" pitchFamily="18" charset="0"/>
            </a:endParaRPr>
          </a:p>
          <a:p>
            <a:pPr marL="44450" indent="403225" algn="just">
              <a:spcBef>
                <a:spcPts val="600"/>
              </a:spcBef>
              <a:buNone/>
            </a:pPr>
            <a:r>
              <a:rPr lang="ru-RU" altLang="ru-RU" sz="2800" b="1" i="1" dirty="0" smtClean="0">
                <a:solidFill>
                  <a:schemeClr val="accent5">
                    <a:lumMod val="50000"/>
                  </a:schemeClr>
                </a:solidFill>
                <a:latin typeface="Times New Roman" panose="02020603050405020304" pitchFamily="18" charset="0"/>
              </a:rPr>
              <a:t>Определение </a:t>
            </a:r>
            <a:r>
              <a:rPr lang="ru-RU" altLang="ru-RU" sz="2800" b="1" i="1" dirty="0">
                <a:solidFill>
                  <a:schemeClr val="accent5">
                    <a:lumMod val="50000"/>
                  </a:schemeClr>
                </a:solidFill>
                <a:latin typeface="Times New Roman" panose="02020603050405020304" pitchFamily="18" charset="0"/>
              </a:rPr>
              <a:t>2-го КСОЮ от 29.08.2023 по делу N </a:t>
            </a:r>
            <a:r>
              <a:rPr lang="ru-RU" altLang="ru-RU" sz="2800" b="1" i="1" dirty="0" smtClean="0">
                <a:solidFill>
                  <a:schemeClr val="accent5">
                    <a:lumMod val="50000"/>
                  </a:schemeClr>
                </a:solidFill>
                <a:latin typeface="Times New Roman" panose="02020603050405020304" pitchFamily="18" charset="0"/>
              </a:rPr>
              <a:t>88-19974/2023</a:t>
            </a:r>
            <a:endParaRPr lang="ru-RU" altLang="ru-RU" sz="2800" b="1" i="1" dirty="0">
              <a:solidFill>
                <a:schemeClr val="accent5">
                  <a:lumMod val="50000"/>
                </a:schemeClr>
              </a:solidFill>
              <a:latin typeface="Times New Roman" panose="02020603050405020304" pitchFamily="18" charset="0"/>
            </a:endParaRPr>
          </a:p>
        </p:txBody>
      </p:sp>
    </p:spTree>
    <p:extLst>
      <p:ext uri="{BB962C8B-B14F-4D97-AF65-F5344CB8AC3E}">
        <p14:creationId xmlns:p14="http://schemas.microsoft.com/office/powerpoint/2010/main" val="3898145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fontScale="90000"/>
          </a:bodyPr>
          <a:lstStyle/>
          <a:p>
            <a:pPr algn="ctr"/>
            <a:r>
              <a:rPr lang="ru-RU" sz="4000" dirty="0" smtClean="0"/>
              <a:t>РАСТОРЖЕНИЕ ТРУДОВОГО ДОГОВОРА</a:t>
            </a:r>
            <a:endParaRPr lang="ru-RU" sz="4000" dirty="0"/>
          </a:p>
        </p:txBody>
      </p:sp>
      <p:sp>
        <p:nvSpPr>
          <p:cNvPr id="3" name="Объект 2"/>
          <p:cNvSpPr>
            <a:spLocks noGrp="1"/>
          </p:cNvSpPr>
          <p:nvPr>
            <p:ph idx="1"/>
          </p:nvPr>
        </p:nvSpPr>
        <p:spPr>
          <a:xfrm>
            <a:off x="83820" y="1723697"/>
            <a:ext cx="12024360" cy="4891514"/>
          </a:xfrm>
        </p:spPr>
        <p:txBody>
          <a:bodyPr rtlCol="0">
            <a:normAutofit fontScale="92500" lnSpcReduction="10000"/>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Суды: гарантии из коллективного договора предприятия не предоставляют работникам дочерних компаний (26.09.2023)</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Специалиста приняли на работу в общество, учредителем и единственным участником которого было предприятие. Директор последнего и заключал трудовой договор. Чтобы выполнять обязанности, сотрудник переехал в другой город. После увольнения он через суд потребовал компенсировать ему расходы на переезд по правилам </a:t>
            </a:r>
            <a:r>
              <a:rPr lang="ru-RU" altLang="ru-RU" sz="2800" b="1" i="1" dirty="0" err="1">
                <a:solidFill>
                  <a:schemeClr val="tx2">
                    <a:lumMod val="95000"/>
                    <a:lumOff val="5000"/>
                  </a:schemeClr>
                </a:solidFill>
                <a:latin typeface="Times New Roman" panose="02020603050405020304" pitchFamily="18" charset="0"/>
              </a:rPr>
              <a:t>колдоговора</a:t>
            </a:r>
            <a:r>
              <a:rPr lang="ru-RU" altLang="ru-RU" sz="2800" b="1" i="1" dirty="0">
                <a:solidFill>
                  <a:schemeClr val="tx2">
                    <a:lumMod val="95000"/>
                    <a:lumOff val="5000"/>
                  </a:schemeClr>
                </a:solidFill>
                <a:latin typeface="Times New Roman" panose="02020603050405020304" pitchFamily="18" charset="0"/>
              </a:rPr>
              <a:t> основного </a:t>
            </a:r>
            <a:r>
              <a:rPr lang="ru-RU" altLang="ru-RU" sz="2800" b="1" i="1" dirty="0" err="1">
                <a:solidFill>
                  <a:schemeClr val="tx2">
                    <a:lumMod val="95000"/>
                    <a:lumOff val="5000"/>
                  </a:schemeClr>
                </a:solidFill>
                <a:latin typeface="Times New Roman" panose="02020603050405020304" pitchFamily="18" charset="0"/>
              </a:rPr>
              <a:t>предприятия.Три</a:t>
            </a:r>
            <a:r>
              <a:rPr lang="ru-RU" altLang="ru-RU" sz="2800" b="1" i="1" dirty="0">
                <a:solidFill>
                  <a:schemeClr val="tx2">
                    <a:lumMod val="95000"/>
                    <a:lumOff val="5000"/>
                  </a:schemeClr>
                </a:solidFill>
                <a:latin typeface="Times New Roman" panose="02020603050405020304" pitchFamily="18" charset="0"/>
              </a:rPr>
              <a:t> инстанции не поддержали истца. В таком случае нельзя применять положения </a:t>
            </a:r>
            <a:r>
              <a:rPr lang="ru-RU" altLang="ru-RU" sz="2800" b="1" i="1" dirty="0" err="1">
                <a:solidFill>
                  <a:schemeClr val="tx2">
                    <a:lumMod val="95000"/>
                    <a:lumOff val="5000"/>
                  </a:schemeClr>
                </a:solidFill>
                <a:latin typeface="Times New Roman" panose="02020603050405020304" pitchFamily="18" charset="0"/>
              </a:rPr>
              <a:t>колдоговора</a:t>
            </a:r>
            <a:r>
              <a:rPr lang="ru-RU" altLang="ru-RU" sz="2800" b="1" i="1" dirty="0">
                <a:solidFill>
                  <a:schemeClr val="tx2">
                    <a:lumMod val="95000"/>
                    <a:lumOff val="5000"/>
                  </a:schemeClr>
                </a:solidFill>
                <a:latin typeface="Times New Roman" panose="02020603050405020304" pitchFamily="18" charset="0"/>
              </a:rPr>
              <a:t>. Специалист работал не на самом предприятии, а в его дочерней компании. Это отдельное </a:t>
            </a:r>
            <a:r>
              <a:rPr lang="ru-RU" altLang="ru-RU" sz="2800" b="1" i="1" dirty="0" err="1">
                <a:solidFill>
                  <a:schemeClr val="tx2">
                    <a:lumMod val="95000"/>
                    <a:lumOff val="5000"/>
                  </a:schemeClr>
                </a:solidFill>
                <a:latin typeface="Times New Roman" panose="02020603050405020304" pitchFamily="18" charset="0"/>
              </a:rPr>
              <a:t>юрлицо</a:t>
            </a:r>
            <a:r>
              <a:rPr lang="ru-RU" altLang="ru-RU" sz="2800" b="1" i="1" dirty="0">
                <a:solidFill>
                  <a:schemeClr val="tx2">
                    <a:lumMod val="95000"/>
                    <a:lumOff val="5000"/>
                  </a:schemeClr>
                </a:solidFill>
                <a:latin typeface="Times New Roman" panose="02020603050405020304" pitchFamily="18" charset="0"/>
              </a:rPr>
              <a:t>. </a:t>
            </a:r>
            <a:r>
              <a:rPr lang="ru-RU" altLang="ru-RU" sz="2800" b="1" i="1" dirty="0" err="1">
                <a:solidFill>
                  <a:schemeClr val="tx2">
                    <a:lumMod val="95000"/>
                    <a:lumOff val="5000"/>
                  </a:schemeClr>
                </a:solidFill>
                <a:latin typeface="Times New Roman" panose="02020603050405020304" pitchFamily="18" charset="0"/>
              </a:rPr>
              <a:t>Колдоговор</a:t>
            </a:r>
            <a:r>
              <a:rPr lang="ru-RU" altLang="ru-RU" sz="2800" b="1" i="1" dirty="0">
                <a:solidFill>
                  <a:schemeClr val="tx2">
                    <a:lumMod val="95000"/>
                    <a:lumOff val="5000"/>
                  </a:schemeClr>
                </a:solidFill>
                <a:latin typeface="Times New Roman" panose="02020603050405020304" pitchFamily="18" charset="0"/>
              </a:rPr>
              <a:t> основной организации распространяется только на нее, а также на ее представительства и филиалы. В их число не входит работодатель </a:t>
            </a:r>
            <a:r>
              <a:rPr lang="ru-RU" altLang="ru-RU" sz="2800" b="1" i="1" dirty="0" err="1">
                <a:solidFill>
                  <a:schemeClr val="tx2">
                    <a:lumMod val="95000"/>
                    <a:lumOff val="5000"/>
                  </a:schemeClr>
                </a:solidFill>
                <a:latin typeface="Times New Roman" panose="02020603050405020304" pitchFamily="18" charset="0"/>
              </a:rPr>
              <a:t>сотрудника.Как</a:t>
            </a:r>
            <a:r>
              <a:rPr lang="ru-RU" altLang="ru-RU" sz="2800" b="1" i="1" dirty="0">
                <a:solidFill>
                  <a:schemeClr val="tx2">
                    <a:lumMod val="95000"/>
                    <a:lumOff val="5000"/>
                  </a:schemeClr>
                </a:solidFill>
                <a:latin typeface="Times New Roman" panose="02020603050405020304" pitchFamily="18" charset="0"/>
              </a:rPr>
              <a:t> заключают </a:t>
            </a:r>
            <a:r>
              <a:rPr lang="ru-RU" altLang="ru-RU" sz="2800" b="1" i="1" dirty="0" err="1">
                <a:solidFill>
                  <a:schemeClr val="tx2">
                    <a:lumMod val="95000"/>
                    <a:lumOff val="5000"/>
                  </a:schemeClr>
                </a:solidFill>
                <a:latin typeface="Times New Roman" panose="02020603050405020304" pitchFamily="18" charset="0"/>
              </a:rPr>
              <a:t>колдоговор</a:t>
            </a:r>
            <a:r>
              <a:rPr lang="ru-RU" altLang="ru-RU" sz="2800" b="1" i="1" dirty="0">
                <a:solidFill>
                  <a:schemeClr val="tx2">
                    <a:lumMod val="95000"/>
                    <a:lumOff val="5000"/>
                  </a:schemeClr>
                </a:solidFill>
                <a:latin typeface="Times New Roman" panose="02020603050405020304" pitchFamily="18" charset="0"/>
              </a:rPr>
              <a:t>, расскажет </a:t>
            </a:r>
            <a:r>
              <a:rPr lang="ru-RU" altLang="ru-RU" sz="2800" b="1" i="1" err="1">
                <a:solidFill>
                  <a:schemeClr val="tx2">
                    <a:lumMod val="95000"/>
                    <a:lumOff val="5000"/>
                  </a:schemeClr>
                </a:solidFill>
                <a:latin typeface="Times New Roman" panose="02020603050405020304" pitchFamily="18" charset="0"/>
              </a:rPr>
              <a:t>путеводитель</a:t>
            </a:r>
            <a:r>
              <a:rPr lang="ru-RU" altLang="ru-RU" sz="2800" b="1" i="1" smtClean="0">
                <a:solidFill>
                  <a:schemeClr val="tx2">
                    <a:lumMod val="95000"/>
                    <a:lumOff val="5000"/>
                  </a:schemeClr>
                </a:solidFill>
                <a:latin typeface="Times New Roman" panose="02020603050405020304" pitchFamily="18" charset="0"/>
              </a:rPr>
              <a:t>.</a:t>
            </a:r>
          </a:p>
          <a:p>
            <a:pPr marL="44450" indent="403225" algn="just">
              <a:spcBef>
                <a:spcPts val="600"/>
              </a:spcBef>
              <a:buNone/>
            </a:pPr>
            <a:r>
              <a:rPr lang="ru-RU" altLang="ru-RU" sz="2800" b="1" i="1" smtClean="0">
                <a:solidFill>
                  <a:schemeClr val="accent5">
                    <a:lumMod val="50000"/>
                  </a:schemeClr>
                </a:solidFill>
                <a:latin typeface="Times New Roman" panose="02020603050405020304" pitchFamily="18" charset="0"/>
              </a:rPr>
              <a:t>Определение </a:t>
            </a:r>
            <a:r>
              <a:rPr lang="ru-RU" altLang="ru-RU" sz="2800" b="1" i="1" dirty="0">
                <a:solidFill>
                  <a:schemeClr val="accent5">
                    <a:lumMod val="50000"/>
                  </a:schemeClr>
                </a:solidFill>
                <a:latin typeface="Times New Roman" panose="02020603050405020304" pitchFamily="18" charset="0"/>
              </a:rPr>
              <a:t>9-го КСОЮ от 03.08.2023 N </a:t>
            </a:r>
            <a:r>
              <a:rPr lang="ru-RU" altLang="ru-RU" sz="2800" b="1" i="1" dirty="0" smtClean="0">
                <a:solidFill>
                  <a:schemeClr val="accent5">
                    <a:lumMod val="50000"/>
                  </a:schemeClr>
                </a:solidFill>
                <a:latin typeface="Times New Roman" panose="02020603050405020304" pitchFamily="18" charset="0"/>
              </a:rPr>
              <a:t>88-6903/2023</a:t>
            </a:r>
            <a:endParaRPr lang="ru-RU" altLang="ru-RU" sz="2800" b="1" i="1" dirty="0">
              <a:solidFill>
                <a:schemeClr val="accent5">
                  <a:lumMod val="50000"/>
                </a:schemeClr>
              </a:solidFill>
              <a:latin typeface="Times New Roman" panose="02020603050405020304" pitchFamily="18" charset="0"/>
            </a:endParaRPr>
          </a:p>
        </p:txBody>
      </p:sp>
    </p:spTree>
    <p:extLst>
      <p:ext uri="{BB962C8B-B14F-4D97-AF65-F5344CB8AC3E}">
        <p14:creationId xmlns:p14="http://schemas.microsoft.com/office/powerpoint/2010/main" val="1315512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fontScale="90000"/>
          </a:bodyPr>
          <a:lstStyle/>
          <a:p>
            <a:pPr algn="ctr"/>
            <a:r>
              <a:rPr lang="ru-RU" sz="4000" dirty="0" smtClean="0"/>
              <a:t>РАСТОРЖЕНИЕ ТРУДОВОГО ДОГОВОРА</a:t>
            </a:r>
            <a:endParaRPr lang="ru-RU" sz="4000" dirty="0"/>
          </a:p>
        </p:txBody>
      </p:sp>
      <p:sp>
        <p:nvSpPr>
          <p:cNvPr id="3" name="Объект 2"/>
          <p:cNvSpPr>
            <a:spLocks noGrp="1"/>
          </p:cNvSpPr>
          <p:nvPr>
            <p:ph idx="1"/>
          </p:nvPr>
        </p:nvSpPr>
        <p:spPr>
          <a:xfrm>
            <a:off x="83820" y="1723697"/>
            <a:ext cx="12024360" cy="4891514"/>
          </a:xfrm>
        </p:spPr>
        <p:txBody>
          <a:bodyPr rtlCol="0">
            <a:normAutofit/>
          </a:bodyPr>
          <a:lstStyle/>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Работника </a:t>
            </a:r>
            <a:r>
              <a:rPr lang="ru-RU" altLang="ru-RU" sz="2800" b="1" i="1" dirty="0">
                <a:solidFill>
                  <a:schemeClr val="tx2">
                    <a:lumMod val="95000"/>
                    <a:lumOff val="5000"/>
                  </a:schemeClr>
                </a:solidFill>
                <a:latin typeface="Times New Roman" panose="02020603050405020304" pitchFamily="18" charset="0"/>
              </a:rPr>
              <a:t>отправили в простой на срок более 8 месяцев, а затем сократили. </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Три инстанции сочли простой незаконным. Его ввели только для этого сотрудника при наличии 3 аналогичных должностей. Кроме того, отстранение оказалось долгим, а значит, оно носит не временный, а постоянный характер. Нет доказательств, что сотрудник в этот период не мог выполнять обязанности.</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С </a:t>
            </a:r>
            <a:r>
              <a:rPr lang="ru-RU" altLang="ru-RU" sz="2800" b="1" i="1" dirty="0">
                <a:solidFill>
                  <a:schemeClr val="tx2">
                    <a:lumMod val="95000"/>
                    <a:lumOff val="5000"/>
                  </a:schemeClr>
                </a:solidFill>
                <a:latin typeface="Times New Roman" panose="02020603050405020304" pitchFamily="18" charset="0"/>
              </a:rPr>
              <a:t>сокращением суды также не согласились. Работника восстановили</a:t>
            </a:r>
            <a:r>
              <a:rPr lang="ru-RU" altLang="ru-RU" sz="2800" b="1" i="1" dirty="0" smtClean="0">
                <a:solidFill>
                  <a:schemeClr val="tx2">
                    <a:lumMod val="95000"/>
                    <a:lumOff val="5000"/>
                  </a:schemeClr>
                </a:solidFill>
                <a:latin typeface="Times New Roman" panose="02020603050405020304" pitchFamily="18" charset="0"/>
              </a:rPr>
              <a:t>.</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smtClean="0">
                <a:solidFill>
                  <a:schemeClr val="accent5">
                    <a:lumMod val="50000"/>
                  </a:schemeClr>
                </a:solidFill>
                <a:latin typeface="Times New Roman" panose="02020603050405020304" pitchFamily="18" charset="0"/>
              </a:rPr>
              <a:t>Определение </a:t>
            </a:r>
            <a:r>
              <a:rPr lang="ru-RU" altLang="ru-RU" sz="2800" b="1" i="1" dirty="0">
                <a:solidFill>
                  <a:schemeClr val="accent5">
                    <a:lumMod val="50000"/>
                  </a:schemeClr>
                </a:solidFill>
                <a:latin typeface="Times New Roman" panose="02020603050405020304" pitchFamily="18" charset="0"/>
              </a:rPr>
              <a:t>1-го КСОЮ от 04.07.2022 N </a:t>
            </a:r>
            <a:r>
              <a:rPr lang="ru-RU" altLang="ru-RU" sz="2800" b="1" i="1" dirty="0" smtClean="0">
                <a:solidFill>
                  <a:schemeClr val="accent5">
                    <a:lumMod val="50000"/>
                  </a:schemeClr>
                </a:solidFill>
                <a:latin typeface="Times New Roman" panose="02020603050405020304" pitchFamily="18" charset="0"/>
              </a:rPr>
              <a:t>88-14556/2022</a:t>
            </a:r>
            <a:endParaRPr lang="ru-RU" altLang="ru-RU" sz="2800" b="1" i="1" dirty="0">
              <a:solidFill>
                <a:schemeClr val="accent5">
                  <a:lumMod val="50000"/>
                </a:schemeClr>
              </a:solidFill>
              <a:latin typeface="Times New Roman" panose="02020603050405020304" pitchFamily="18" charset="0"/>
            </a:endParaRPr>
          </a:p>
        </p:txBody>
      </p:sp>
    </p:spTree>
    <p:extLst>
      <p:ext uri="{BB962C8B-B14F-4D97-AF65-F5344CB8AC3E}">
        <p14:creationId xmlns:p14="http://schemas.microsoft.com/office/powerpoint/2010/main" val="1070487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fontScale="90000"/>
          </a:bodyPr>
          <a:lstStyle/>
          <a:p>
            <a:pPr algn="ctr"/>
            <a:r>
              <a:rPr lang="ru-RU" sz="4000" dirty="0" smtClean="0"/>
              <a:t>РАСТОРЖЕНИЕ ТРУДОВОГО ДОГОВОРА</a:t>
            </a:r>
            <a:endParaRPr lang="ru-RU" sz="4000" dirty="0"/>
          </a:p>
        </p:txBody>
      </p:sp>
      <p:sp>
        <p:nvSpPr>
          <p:cNvPr id="3" name="Объект 2"/>
          <p:cNvSpPr>
            <a:spLocks noGrp="1"/>
          </p:cNvSpPr>
          <p:nvPr>
            <p:ph idx="1"/>
          </p:nvPr>
        </p:nvSpPr>
        <p:spPr>
          <a:xfrm>
            <a:off x="83820" y="1723697"/>
            <a:ext cx="12024360" cy="4891514"/>
          </a:xfrm>
        </p:spPr>
        <p:txBody>
          <a:bodyPr rtlCol="0">
            <a:normAutofit/>
          </a:bodyPr>
          <a:lstStyle/>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Сотрудник </a:t>
            </a:r>
            <a:r>
              <a:rPr lang="ru-RU" altLang="ru-RU" sz="2800" b="1" i="1" dirty="0">
                <a:solidFill>
                  <a:schemeClr val="tx2">
                    <a:lumMod val="95000"/>
                    <a:lumOff val="5000"/>
                  </a:schemeClr>
                </a:solidFill>
                <a:latin typeface="Times New Roman" panose="02020603050405020304" pitchFamily="18" charset="0"/>
              </a:rPr>
              <a:t>собрался в отпуск за границу. Он приобрел тур с вылетом в субботу, однако позже его перенесли на пятницу. Работник согласовал с руководителем отгул на этот день, но после отпуска его уволили за прогул. </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Три инстанции сочли, что изменение даты вылета к месту отдыха - это уважительная причина невыхода на работу. Сотрудник предупредил руководство о сложившейся ситуации и не использовал отгул самовольно. Увольнение признали незаконным.</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a:solidFill>
                  <a:schemeClr val="accent5">
                    <a:lumMod val="50000"/>
                  </a:schemeClr>
                </a:solidFill>
                <a:latin typeface="Times New Roman" panose="02020603050405020304" pitchFamily="18" charset="0"/>
              </a:rPr>
              <a:t>Определение 6-го КСОЮ от 21.07.2022 N </a:t>
            </a:r>
            <a:r>
              <a:rPr lang="ru-RU" altLang="ru-RU" sz="2800" b="1" i="1" dirty="0" smtClean="0">
                <a:solidFill>
                  <a:schemeClr val="accent5">
                    <a:lumMod val="50000"/>
                  </a:schemeClr>
                </a:solidFill>
                <a:latin typeface="Times New Roman" panose="02020603050405020304" pitchFamily="18" charset="0"/>
              </a:rPr>
              <a:t>88-15373/2022</a:t>
            </a:r>
            <a:endParaRPr lang="ru-RU" altLang="ru-RU" sz="2800" b="1" i="1" dirty="0">
              <a:solidFill>
                <a:schemeClr val="accent5">
                  <a:lumMod val="50000"/>
                </a:schemeClr>
              </a:solidFill>
              <a:latin typeface="Times New Roman" panose="02020603050405020304" pitchFamily="18" charset="0"/>
            </a:endParaRPr>
          </a:p>
        </p:txBody>
      </p:sp>
    </p:spTree>
    <p:extLst>
      <p:ext uri="{BB962C8B-B14F-4D97-AF65-F5344CB8AC3E}">
        <p14:creationId xmlns:p14="http://schemas.microsoft.com/office/powerpoint/2010/main" val="495274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fontScale="90000"/>
          </a:bodyPr>
          <a:lstStyle/>
          <a:p>
            <a:pPr algn="ctr"/>
            <a:r>
              <a:rPr lang="ru-RU" sz="4000" dirty="0" smtClean="0"/>
              <a:t>РАСТОРЖЕНИЕ ТРУДОВОГО ДОГОВОРА</a:t>
            </a:r>
            <a:endParaRPr lang="ru-RU" sz="4000" dirty="0"/>
          </a:p>
        </p:txBody>
      </p:sp>
      <p:sp>
        <p:nvSpPr>
          <p:cNvPr id="3" name="Объект 2"/>
          <p:cNvSpPr>
            <a:spLocks noGrp="1"/>
          </p:cNvSpPr>
          <p:nvPr>
            <p:ph idx="1"/>
          </p:nvPr>
        </p:nvSpPr>
        <p:spPr>
          <a:xfrm>
            <a:off x="83820" y="1723697"/>
            <a:ext cx="12024360" cy="4891514"/>
          </a:xfrm>
        </p:spPr>
        <p:txBody>
          <a:bodyPr rtlCol="0">
            <a:normAutofit/>
          </a:bodyPr>
          <a:lstStyle/>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Под </a:t>
            </a:r>
            <a:r>
              <a:rPr lang="ru-RU" altLang="ru-RU" sz="2800" b="1" i="1" dirty="0">
                <a:solidFill>
                  <a:schemeClr val="tx2">
                    <a:lumMod val="95000"/>
                    <a:lumOff val="5000"/>
                  </a:schemeClr>
                </a:solidFill>
                <a:latin typeface="Times New Roman" panose="02020603050405020304" pitchFamily="18" charset="0"/>
              </a:rPr>
              <a:t>сокращение попал член первичной профсоюзной организации. Та не согласилась с увольнением, но в течение 3 дней не провела дополнительные консультации с работодателем. Почти через месяц сотрудника сократили, и он обратился в суд.</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Первая </a:t>
            </a:r>
            <a:r>
              <a:rPr lang="ru-RU" altLang="ru-RU" sz="2800" b="1" i="1" dirty="0">
                <a:solidFill>
                  <a:schemeClr val="tx2">
                    <a:lumMod val="95000"/>
                    <a:lumOff val="5000"/>
                  </a:schemeClr>
                </a:solidFill>
                <a:latin typeface="Times New Roman" panose="02020603050405020304" pitchFamily="18" charset="0"/>
              </a:rPr>
              <a:t>инстанция не увидела нарушений в действиях работодателя.</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Апелляция </a:t>
            </a:r>
            <a:r>
              <a:rPr lang="ru-RU" altLang="ru-RU" sz="2800" b="1" i="1" dirty="0">
                <a:solidFill>
                  <a:schemeClr val="tx2">
                    <a:lumMod val="95000"/>
                    <a:lumOff val="5000"/>
                  </a:schemeClr>
                </a:solidFill>
                <a:latin typeface="Times New Roman" panose="02020603050405020304" pitchFamily="18" charset="0"/>
              </a:rPr>
              <a:t>и кассация признали увольнение незаконным. Именно работодатель должен провести дополнительные консультации с профсоюзом и доказать, что выполнил обязательство. Так как он этого не сделал, сотрудника восстановили.</a:t>
            </a:r>
          </a:p>
          <a:p>
            <a:pPr marL="44450" indent="403225" algn="just">
              <a:spcBef>
                <a:spcPts val="600"/>
              </a:spcBef>
              <a:buNone/>
            </a:pP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a:solidFill>
                  <a:schemeClr val="accent5">
                    <a:lumMod val="50000"/>
                  </a:schemeClr>
                </a:solidFill>
                <a:latin typeface="Times New Roman" panose="02020603050405020304" pitchFamily="18" charset="0"/>
              </a:rPr>
              <a:t>Определение 7-го КСОЮ от 28.06.2022 N </a:t>
            </a:r>
            <a:r>
              <a:rPr lang="ru-RU" altLang="ru-RU" sz="2800" b="1" i="1" dirty="0" smtClean="0">
                <a:solidFill>
                  <a:schemeClr val="accent5">
                    <a:lumMod val="50000"/>
                  </a:schemeClr>
                </a:solidFill>
                <a:latin typeface="Times New Roman" panose="02020603050405020304" pitchFamily="18" charset="0"/>
              </a:rPr>
              <a:t>88-9893/2022</a:t>
            </a:r>
            <a:endParaRPr lang="ru-RU" altLang="ru-RU" sz="2800" b="1" i="1" dirty="0">
              <a:solidFill>
                <a:schemeClr val="accent5">
                  <a:lumMod val="50000"/>
                </a:schemeClr>
              </a:solidFill>
              <a:latin typeface="Times New Roman" panose="02020603050405020304" pitchFamily="18" charset="0"/>
            </a:endParaRPr>
          </a:p>
        </p:txBody>
      </p:sp>
    </p:spTree>
    <p:extLst>
      <p:ext uri="{BB962C8B-B14F-4D97-AF65-F5344CB8AC3E}">
        <p14:creationId xmlns:p14="http://schemas.microsoft.com/office/powerpoint/2010/main" val="1333557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fontScale="90000"/>
          </a:bodyPr>
          <a:lstStyle/>
          <a:p>
            <a:pPr algn="ctr"/>
            <a:r>
              <a:rPr lang="ru-RU" sz="4000" dirty="0" smtClean="0"/>
              <a:t>РАСТОРЖЕНИЕ ТРУДОВОГО ДОГОВОРА</a:t>
            </a:r>
            <a:endParaRPr lang="ru-RU" sz="4000" dirty="0"/>
          </a:p>
        </p:txBody>
      </p:sp>
      <p:sp>
        <p:nvSpPr>
          <p:cNvPr id="3" name="Объект 2"/>
          <p:cNvSpPr>
            <a:spLocks noGrp="1"/>
          </p:cNvSpPr>
          <p:nvPr>
            <p:ph idx="1"/>
          </p:nvPr>
        </p:nvSpPr>
        <p:spPr>
          <a:xfrm>
            <a:off x="83820" y="1723697"/>
            <a:ext cx="12024360" cy="4891514"/>
          </a:xfrm>
        </p:spPr>
        <p:txBody>
          <a:bodyPr rtlCol="0">
            <a:normAutofit lnSpcReduction="10000"/>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Сотруднику сообщили о предстоящем сокращении. Он отказался от предложенных вакансий и согласился уйти. Затем уведомление об увольнении отозвали и из-за производственной необходимости ввели вновь должность сотрудника. Действия организации тот оспорил.</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Три </a:t>
            </a:r>
            <a:r>
              <a:rPr lang="ru-RU" altLang="ru-RU" sz="2800" b="1" i="1" dirty="0">
                <a:solidFill>
                  <a:schemeClr val="tx2">
                    <a:lumMod val="95000"/>
                    <a:lumOff val="5000"/>
                  </a:schemeClr>
                </a:solidFill>
                <a:latin typeface="Times New Roman" panose="02020603050405020304" pitchFamily="18" charset="0"/>
              </a:rPr>
              <a:t>инстанции поддержали работодателя. Он не обязан безусловно увольнять спустя 2 месяца после уведомления о сокращении. Трудовой договор продолжал действовать.</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Суды </a:t>
            </a:r>
            <a:r>
              <a:rPr lang="ru-RU" altLang="ru-RU" sz="2800" b="1" i="1" dirty="0">
                <a:solidFill>
                  <a:schemeClr val="tx2">
                    <a:lumMod val="95000"/>
                    <a:lumOff val="5000"/>
                  </a:schemeClr>
                </a:solidFill>
                <a:latin typeface="Times New Roman" panose="02020603050405020304" pitchFamily="18" charset="0"/>
              </a:rPr>
              <a:t>отметили, что работника не направляли в простой, не отстраняли, а до и после того, как ввели должность вновь, он мог исполнять обязанности.</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a:solidFill>
                  <a:schemeClr val="accent5">
                    <a:lumMod val="50000"/>
                  </a:schemeClr>
                </a:solidFill>
                <a:latin typeface="Times New Roman" panose="02020603050405020304" pitchFamily="18" charset="0"/>
              </a:rPr>
              <a:t>Определение 3-го КСОЮ от 05.09.2022 N </a:t>
            </a:r>
            <a:r>
              <a:rPr lang="ru-RU" altLang="ru-RU" sz="2800" b="1" i="1" dirty="0" smtClean="0">
                <a:solidFill>
                  <a:schemeClr val="accent5">
                    <a:lumMod val="50000"/>
                  </a:schemeClr>
                </a:solidFill>
                <a:latin typeface="Times New Roman" panose="02020603050405020304" pitchFamily="18" charset="0"/>
              </a:rPr>
              <a:t>88-15549/2022</a:t>
            </a:r>
            <a:endParaRPr lang="ru-RU" altLang="ru-RU" sz="2800" b="1" i="1" dirty="0">
              <a:solidFill>
                <a:schemeClr val="accent5">
                  <a:lumMod val="50000"/>
                </a:schemeClr>
              </a:solidFill>
              <a:latin typeface="Times New Roman" panose="02020603050405020304" pitchFamily="18" charset="0"/>
            </a:endParaRPr>
          </a:p>
        </p:txBody>
      </p:sp>
    </p:spTree>
    <p:extLst>
      <p:ext uri="{BB962C8B-B14F-4D97-AF65-F5344CB8AC3E}">
        <p14:creationId xmlns:p14="http://schemas.microsoft.com/office/powerpoint/2010/main" val="3227934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a:bodyPr>
          <a:lstStyle/>
          <a:p>
            <a:pPr algn="ctr"/>
            <a:r>
              <a:rPr lang="ru-RU" sz="4000" dirty="0" smtClean="0"/>
              <a:t>ВИДЕОНАБЛЮДЕНИЕ</a:t>
            </a:r>
            <a:endParaRPr lang="ru-RU" sz="4000" dirty="0"/>
          </a:p>
        </p:txBody>
      </p:sp>
      <p:sp>
        <p:nvSpPr>
          <p:cNvPr id="3" name="Объект 2"/>
          <p:cNvSpPr>
            <a:spLocks noGrp="1"/>
          </p:cNvSpPr>
          <p:nvPr>
            <p:ph idx="1"/>
          </p:nvPr>
        </p:nvSpPr>
        <p:spPr>
          <a:xfrm>
            <a:off x="83820" y="1723697"/>
            <a:ext cx="12024360" cy="4891514"/>
          </a:xfrm>
        </p:spPr>
        <p:txBody>
          <a:bodyPr rtlCol="0">
            <a:normAutofit fontScale="85000" lnSpcReduction="20000"/>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Видеонаблюдение в комнате отдыха персонала нарушает права работников на частную жизнь - указали суды</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Сотрудник </a:t>
            </a:r>
            <a:r>
              <a:rPr lang="ru-RU" altLang="ru-RU" sz="2800" b="1" i="1" dirty="0">
                <a:solidFill>
                  <a:schemeClr val="tx2">
                    <a:lumMod val="95000"/>
                    <a:lumOff val="5000"/>
                  </a:schemeClr>
                </a:solidFill>
                <a:latin typeface="Times New Roman" panose="02020603050405020304" pitchFamily="18" charset="0"/>
              </a:rPr>
              <a:t>требовал в суде признать, что работодатель незаконно установил камеру в помещении для отдыха и </a:t>
            </a:r>
            <a:r>
              <a:rPr lang="ru-RU" altLang="ru-RU" sz="2800" b="1" i="1" dirty="0" smtClean="0">
                <a:solidFill>
                  <a:schemeClr val="tx2">
                    <a:lumMod val="95000"/>
                    <a:lumOff val="5000"/>
                  </a:schemeClr>
                </a:solidFill>
                <a:latin typeface="Times New Roman" panose="02020603050405020304" pitchFamily="18" charset="0"/>
              </a:rPr>
              <a:t>питания. </a:t>
            </a:r>
            <a:r>
              <a:rPr lang="ru-RU" altLang="ru-RU" sz="2800" b="1" i="1" dirty="0">
                <a:solidFill>
                  <a:schemeClr val="tx2">
                    <a:lumMod val="95000"/>
                    <a:lumOff val="5000"/>
                  </a:schemeClr>
                </a:solidFill>
                <a:latin typeface="Times New Roman" panose="02020603050405020304" pitchFamily="18" charset="0"/>
              </a:rPr>
              <a:t>Ранее истец сам отключил камеру, его предупредили, что за повторную попытку накажут.</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Суды </a:t>
            </a:r>
            <a:r>
              <a:rPr lang="ru-RU" altLang="ru-RU" sz="2800" b="1" i="1" dirty="0">
                <a:solidFill>
                  <a:schemeClr val="tx2">
                    <a:lumMod val="95000"/>
                    <a:lumOff val="5000"/>
                  </a:schemeClr>
                </a:solidFill>
                <a:latin typeface="Times New Roman" panose="02020603050405020304" pitchFamily="18" charset="0"/>
              </a:rPr>
              <a:t>отметили: видеонаблюдение в комнате отдыха недопустимо. Можно установить камеры на рабочих местах, в производственных помещениях, на территории организации для целей, связанных с исполнением должностных обязанностей. При этом сотрудников нужно уведомить о наблюдении и зонах видимости камер.</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К </a:t>
            </a:r>
            <a:r>
              <a:rPr lang="ru-RU" altLang="ru-RU" sz="2800" b="1" i="1" dirty="0">
                <a:solidFill>
                  <a:schemeClr val="tx2">
                    <a:lumMod val="95000"/>
                    <a:lumOff val="5000"/>
                  </a:schemeClr>
                </a:solidFill>
                <a:latin typeface="Times New Roman" panose="02020603050405020304" pitchFamily="18" charset="0"/>
              </a:rPr>
              <a:t>допустимым целям суды отнесли: эффективность производства, контроль и учет рабочего времени, повышение производительности труда. Размещение камер в помещении для отдыха им не соответствует, нарушает права сотрудников на неприкосновенность частной жизни.</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900" b="1" i="1" dirty="0" smtClean="0">
                <a:solidFill>
                  <a:schemeClr val="accent5">
                    <a:lumMod val="50000"/>
                  </a:schemeClr>
                </a:solidFill>
                <a:latin typeface="Times New Roman" panose="02020603050405020304" pitchFamily="18" charset="0"/>
              </a:rPr>
              <a:t>Определение 3-го КСОЮ от 03.07.2023 N 88-14171/2023</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3408697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8408" y="255134"/>
            <a:ext cx="10305288" cy="741562"/>
          </a:xfrm>
        </p:spPr>
        <p:txBody>
          <a:bodyPr rtlCol="0">
            <a:normAutofit fontScale="90000"/>
          </a:bodyPr>
          <a:lstStyle/>
          <a:p>
            <a:pPr algn="ctr"/>
            <a:r>
              <a:rPr lang="ru-RU" sz="4000" dirty="0" smtClean="0"/>
              <a:t>ДИСЦИПЛИНАРНАЯ ОТВЕТСТВЕННОСТЬ</a:t>
            </a:r>
            <a:endParaRPr lang="ru-RU" sz="4000" dirty="0"/>
          </a:p>
        </p:txBody>
      </p:sp>
      <p:sp>
        <p:nvSpPr>
          <p:cNvPr id="3" name="Объект 2"/>
          <p:cNvSpPr>
            <a:spLocks noGrp="1"/>
          </p:cNvSpPr>
          <p:nvPr>
            <p:ph idx="1"/>
          </p:nvPr>
        </p:nvSpPr>
        <p:spPr>
          <a:xfrm>
            <a:off x="83820" y="1723697"/>
            <a:ext cx="12024360" cy="4891514"/>
          </a:xfrm>
        </p:spPr>
        <p:txBody>
          <a:bodyPr rtlCol="0">
            <a:normAutofit fontScale="77500" lnSpcReduction="20000"/>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КС РФ: нужно опровергнуть сведения о проступке работника, если приказ о наказании признан незаконным</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Норму ГК РФ об опровержении сведений, порочащих честь, достоинство или деловую репутацию, признали конституционной. Если работодатель распространил сведения о дисциплинарном проступке, за который сотрудника наказали незаконно, то их нужно опровергнуть аналогичным способом. Речь идет о случаях, когда факт проступка не доказан.</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КС РФ рассмотрел жалобу работника, данные о наказании которого разместили на стендах организации. Таким способом могли привлечь повышенное внимание к информации, негативно характеризующей сотрудника.</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Суд отметил: если работодатель недобросовестно распространил сведения о взыскании (например, сделал это, хотя полагал, что наказание признают незаконным), то его могут в </a:t>
            </a:r>
            <a:r>
              <a:rPr lang="ru-RU" altLang="ru-RU" sz="2800" b="1" i="1" dirty="0" err="1">
                <a:solidFill>
                  <a:schemeClr val="tx2">
                    <a:lumMod val="95000"/>
                    <a:lumOff val="5000"/>
                  </a:schemeClr>
                </a:solidFill>
                <a:latin typeface="Times New Roman" panose="02020603050405020304" pitchFamily="18" charset="0"/>
              </a:rPr>
              <a:t>т.ч</a:t>
            </a:r>
            <a:r>
              <a:rPr lang="ru-RU" altLang="ru-RU" sz="2800" b="1" i="1" dirty="0">
                <a:solidFill>
                  <a:schemeClr val="tx2">
                    <a:lumMod val="95000"/>
                    <a:lumOff val="5000"/>
                  </a:schemeClr>
                </a:solidFill>
                <a:latin typeface="Times New Roman" panose="02020603050405020304" pitchFamily="18" charset="0"/>
              </a:rPr>
              <a:t>. обязать возместить убытки и компенсировать моральный вред сотруднику.</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900" b="1" i="1" dirty="0" smtClean="0">
                <a:solidFill>
                  <a:schemeClr val="accent5">
                    <a:lumMod val="50000"/>
                  </a:schemeClr>
                </a:solidFill>
                <a:latin typeface="Times New Roman" panose="02020603050405020304" pitchFamily="18" charset="0"/>
              </a:rPr>
              <a:t>Постановление </a:t>
            </a:r>
            <a:r>
              <a:rPr lang="ru-RU" altLang="ru-RU" sz="2900" b="1" i="1" dirty="0">
                <a:solidFill>
                  <a:schemeClr val="accent5">
                    <a:lumMod val="50000"/>
                  </a:schemeClr>
                </a:solidFill>
                <a:latin typeface="Times New Roman" panose="02020603050405020304" pitchFamily="18" charset="0"/>
              </a:rPr>
              <a:t>КС РФ от 21.07.2023 N </a:t>
            </a:r>
            <a:r>
              <a:rPr lang="ru-RU" altLang="ru-RU" sz="2900" b="1" i="1" dirty="0" smtClean="0">
                <a:solidFill>
                  <a:schemeClr val="accent5">
                    <a:lumMod val="50000"/>
                  </a:schemeClr>
                </a:solidFill>
                <a:latin typeface="Times New Roman" panose="02020603050405020304" pitchFamily="18" charset="0"/>
              </a:rPr>
              <a:t>44-П</a:t>
            </a:r>
            <a:endParaRPr lang="ru-RU" altLang="ru-RU" sz="2900" b="1" i="1" dirty="0">
              <a:solidFill>
                <a:schemeClr val="accent5">
                  <a:lumMod val="50000"/>
                </a:schemeClr>
              </a:solidFill>
              <a:latin typeface="Times New Roman" panose="02020603050405020304" pitchFamily="18" charset="0"/>
            </a:endParaRPr>
          </a:p>
        </p:txBody>
      </p:sp>
    </p:spTree>
    <p:extLst>
      <p:ext uri="{BB962C8B-B14F-4D97-AF65-F5344CB8AC3E}">
        <p14:creationId xmlns:p14="http://schemas.microsoft.com/office/powerpoint/2010/main" val="640060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11934" y="2173986"/>
            <a:ext cx="8046720" cy="1557338"/>
          </a:xfrm>
        </p:spPr>
        <p:txBody>
          <a:bodyPr rtlCol="0">
            <a:normAutofit/>
          </a:bodyPr>
          <a:lstStyle/>
          <a:p>
            <a:pPr algn="ctr"/>
            <a:r>
              <a:rPr lang="ru-RU" sz="4800" b="1" dirty="0">
                <a:solidFill>
                  <a:schemeClr val="tx2">
                    <a:lumMod val="95000"/>
                    <a:lumOff val="5000"/>
                  </a:schemeClr>
                </a:solidFill>
              </a:rPr>
              <a:t>Трудовой договор</a:t>
            </a:r>
          </a:p>
        </p:txBody>
      </p:sp>
    </p:spTree>
    <p:extLst>
      <p:ext uri="{BB962C8B-B14F-4D97-AF65-F5344CB8AC3E}">
        <p14:creationId xmlns:p14="http://schemas.microsoft.com/office/powerpoint/2010/main" val="3374778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СОДЕРЖАНИЕ ТРУДОВОГО ДОГОВОРА</a:t>
            </a:r>
            <a:endParaRPr lang="ru-RU" b="1" dirty="0"/>
          </a:p>
        </p:txBody>
      </p:sp>
      <p:sp>
        <p:nvSpPr>
          <p:cNvPr id="3" name="Объект 2"/>
          <p:cNvSpPr>
            <a:spLocks noGrp="1"/>
          </p:cNvSpPr>
          <p:nvPr>
            <p:ph idx="1"/>
          </p:nvPr>
        </p:nvSpPr>
        <p:spPr>
          <a:xfrm>
            <a:off x="365760" y="1828800"/>
            <a:ext cx="11594592" cy="4754880"/>
          </a:xfrm>
        </p:spPr>
        <p:txBody>
          <a:bodyPr rtlCol="0">
            <a:normAutofit/>
          </a:bodyPr>
          <a:lstStyle/>
          <a:p>
            <a:pPr algn="just">
              <a:spcBef>
                <a:spcPct val="0"/>
              </a:spcBef>
              <a:spcAft>
                <a:spcPct val="0"/>
              </a:spcAft>
              <a:buNone/>
            </a:pPr>
            <a:endParaRPr lang="ru-RU" altLang="ru-RU" sz="2800" b="1" i="1" dirty="0" smtClean="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sz="2800" b="1" i="1" dirty="0" smtClean="0">
                <a:solidFill>
                  <a:schemeClr val="tx2">
                    <a:lumMod val="95000"/>
                    <a:lumOff val="5000"/>
                  </a:schemeClr>
                </a:solidFill>
                <a:latin typeface="Times New Roman" panose="02020603050405020304" pitchFamily="18" charset="0"/>
              </a:rPr>
              <a:t>Необходимые сведения</a:t>
            </a:r>
          </a:p>
          <a:p>
            <a:pPr algn="just">
              <a:spcBef>
                <a:spcPct val="0"/>
              </a:spcBef>
              <a:spcAft>
                <a:spcPct val="0"/>
              </a:spcAft>
              <a:buNone/>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о работнике</a:t>
            </a:r>
          </a:p>
          <a:p>
            <a:pPr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о работодателе</a:t>
            </a:r>
          </a:p>
          <a:p>
            <a:pPr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о месте и времени заключения трудового договора</a:t>
            </a: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305088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normAutofit fontScale="90000"/>
          </a:bodyPr>
          <a:lstStyle/>
          <a:p>
            <a:pPr algn="ctr"/>
            <a:r>
              <a:rPr lang="ru-RU" b="1" dirty="0" smtClean="0"/>
              <a:t>СОДЕРЖАНИЕ </a:t>
            </a:r>
            <a:r>
              <a:rPr lang="ru-RU" b="1" dirty="0"/>
              <a:t>КОЛЛЕКТИВНОГО ДОГОВОРА</a:t>
            </a:r>
            <a:endParaRPr lang="ru-RU" b="1" dirty="0"/>
          </a:p>
        </p:txBody>
      </p:sp>
      <p:sp>
        <p:nvSpPr>
          <p:cNvPr id="3" name="Объект 2"/>
          <p:cNvSpPr>
            <a:spLocks noGrp="1"/>
          </p:cNvSpPr>
          <p:nvPr>
            <p:ph idx="1"/>
          </p:nvPr>
        </p:nvSpPr>
        <p:spPr>
          <a:xfrm>
            <a:off x="365760" y="1619793"/>
            <a:ext cx="11594592" cy="5164183"/>
          </a:xfrm>
        </p:spPr>
        <p:txBody>
          <a:bodyPr rtlCol="0">
            <a:normAutofit fontScale="92500"/>
          </a:bodyPr>
          <a:lstStyle/>
          <a:p>
            <a:pPr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 </a:t>
            </a:r>
            <a:r>
              <a:rPr lang="ru-RU" altLang="ru-RU" sz="2800" b="1" i="1" dirty="0" smtClean="0">
                <a:solidFill>
                  <a:schemeClr val="tx2">
                    <a:lumMod val="95000"/>
                    <a:lumOff val="5000"/>
                  </a:schemeClr>
                </a:solidFill>
                <a:latin typeface="Times New Roman" panose="02020603050405020304" pitchFamily="18" charset="0"/>
              </a:rPr>
              <a:t>Определить виды </a:t>
            </a:r>
            <a:r>
              <a:rPr lang="ru-RU" altLang="ru-RU" sz="2800" b="1" i="1" dirty="0">
                <a:solidFill>
                  <a:schemeClr val="tx2">
                    <a:lumMod val="95000"/>
                    <a:lumOff val="5000"/>
                  </a:schemeClr>
                </a:solidFill>
                <a:latin typeface="Times New Roman" panose="02020603050405020304" pitchFamily="18" charset="0"/>
              </a:rPr>
              <a:t>поощрений работников за </a:t>
            </a:r>
            <a:r>
              <a:rPr lang="ru-RU" altLang="ru-RU" sz="2800" b="1" i="1" dirty="0" smtClean="0">
                <a:solidFill>
                  <a:schemeClr val="tx2">
                    <a:lumMod val="95000"/>
                    <a:lumOff val="5000"/>
                  </a:schemeClr>
                </a:solidFill>
                <a:latin typeface="Times New Roman" panose="02020603050405020304" pitchFamily="18" charset="0"/>
              </a:rPr>
              <a:t>труд ст.191 ТК РФ</a:t>
            </a: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Установить повышенные </a:t>
            </a:r>
            <a:r>
              <a:rPr lang="ru-RU" altLang="ru-RU" sz="2800" b="1" i="1" dirty="0">
                <a:solidFill>
                  <a:schemeClr val="tx2">
                    <a:lumMod val="95000"/>
                    <a:lumOff val="5000"/>
                  </a:schemeClr>
                </a:solidFill>
                <a:latin typeface="Times New Roman" panose="02020603050405020304" pitchFamily="18" charset="0"/>
              </a:rPr>
              <a:t>или дополнительные гарантии и компенсации работникам, занятым на работах с вредными и (или) опасными условиями </a:t>
            </a:r>
            <a:r>
              <a:rPr lang="ru-RU" altLang="ru-RU" sz="2800" b="1" i="1" dirty="0" smtClean="0">
                <a:solidFill>
                  <a:schemeClr val="tx2">
                    <a:lumMod val="95000"/>
                    <a:lumOff val="5000"/>
                  </a:schemeClr>
                </a:solidFill>
                <a:latin typeface="Times New Roman" panose="02020603050405020304" pitchFamily="18" charset="0"/>
              </a:rPr>
              <a:t>труда ст.216 ТК РФ (например, сокращенное рабочее время лицам работающим в классе 3.1 и 3.2.)</a:t>
            </a: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Предусмотреть случаи </a:t>
            </a:r>
            <a:r>
              <a:rPr lang="ru-RU" altLang="ru-RU" sz="2800" b="1" i="1" dirty="0">
                <a:solidFill>
                  <a:schemeClr val="tx2">
                    <a:lumMod val="95000"/>
                    <a:lumOff val="5000"/>
                  </a:schemeClr>
                </a:solidFill>
                <a:latin typeface="Times New Roman" panose="02020603050405020304" pitchFamily="18" charset="0"/>
              </a:rPr>
              <a:t>выплаты выходных пособий, а также </a:t>
            </a:r>
            <a:r>
              <a:rPr lang="ru-RU" altLang="ru-RU" sz="2800" b="1" i="1" dirty="0" smtClean="0">
                <a:solidFill>
                  <a:schemeClr val="tx2">
                    <a:lumMod val="95000"/>
                    <a:lumOff val="5000"/>
                  </a:schemeClr>
                </a:solidFill>
                <a:latin typeface="Times New Roman" panose="02020603050405020304" pitchFamily="18" charset="0"/>
              </a:rPr>
              <a:t>повышенные </a:t>
            </a:r>
            <a:r>
              <a:rPr lang="ru-RU" altLang="ru-RU" sz="2800" b="1" i="1" dirty="0">
                <a:solidFill>
                  <a:schemeClr val="tx2">
                    <a:lumMod val="95000"/>
                    <a:lumOff val="5000"/>
                  </a:schemeClr>
                </a:solidFill>
                <a:latin typeface="Times New Roman" panose="02020603050405020304" pitchFamily="18" charset="0"/>
              </a:rPr>
              <a:t>размеры выходных пособий и (или) единовременной </a:t>
            </a:r>
            <a:r>
              <a:rPr lang="ru-RU" altLang="ru-RU" sz="2800" b="1" i="1" dirty="0" smtClean="0">
                <a:solidFill>
                  <a:schemeClr val="tx2">
                    <a:lumMod val="95000"/>
                    <a:lumOff val="5000"/>
                  </a:schemeClr>
                </a:solidFill>
                <a:latin typeface="Times New Roman" panose="02020603050405020304" pitchFamily="18" charset="0"/>
              </a:rPr>
              <a:t>компенсаций при прекращении или расторжении трудового договора ст.178 ТК РФ</a:t>
            </a: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Закрепить категории </a:t>
            </a:r>
            <a:r>
              <a:rPr lang="ru-RU" altLang="ru-RU" sz="2800" b="1" i="1" dirty="0">
                <a:solidFill>
                  <a:schemeClr val="tx2">
                    <a:lumMod val="95000"/>
                    <a:lumOff val="5000"/>
                  </a:schemeClr>
                </a:solidFill>
                <a:latin typeface="Times New Roman" panose="02020603050405020304" pitchFamily="18" charset="0"/>
              </a:rPr>
              <a:t>работников, пользующиеся преимущественным правом на оставление на работе при равной производительности труда и </a:t>
            </a:r>
            <a:r>
              <a:rPr lang="ru-RU" altLang="ru-RU" sz="2800" b="1" i="1" dirty="0" smtClean="0">
                <a:solidFill>
                  <a:schemeClr val="tx2">
                    <a:lumMod val="95000"/>
                    <a:lumOff val="5000"/>
                  </a:schemeClr>
                </a:solidFill>
                <a:latin typeface="Times New Roman" panose="02020603050405020304" pitchFamily="18" charset="0"/>
              </a:rPr>
              <a:t>квалификации ст. 179 ТК РФ</a:t>
            </a: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endParaRPr lang="ru-RU" altLang="ru-RU" sz="2800" b="1" i="1" dirty="0" smtClean="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endParaRPr lang="ru-RU" altLang="ru-RU" sz="2800" b="1" i="1" dirty="0" smtClean="0">
              <a:solidFill>
                <a:schemeClr val="tx2">
                  <a:lumMod val="95000"/>
                  <a:lumOff val="5000"/>
                </a:schemeClr>
              </a:solidFill>
              <a:latin typeface="Times New Roman" panose="02020603050405020304" pitchFamily="18" charset="0"/>
            </a:endParaRPr>
          </a:p>
          <a:p>
            <a:pPr marL="0" indent="0" algn="just">
              <a:spcBef>
                <a:spcPct val="0"/>
              </a:spcBef>
              <a:spcAft>
                <a:spcPct val="0"/>
              </a:spcAft>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27479115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СОДЕРЖАНИЕ ТРУДОВОГО ДОГОВОРА</a:t>
            </a:r>
          </a:p>
        </p:txBody>
      </p:sp>
      <p:sp>
        <p:nvSpPr>
          <p:cNvPr id="3" name="Объект 2"/>
          <p:cNvSpPr>
            <a:spLocks noGrp="1"/>
          </p:cNvSpPr>
          <p:nvPr>
            <p:ph idx="1"/>
          </p:nvPr>
        </p:nvSpPr>
        <p:spPr>
          <a:xfrm>
            <a:off x="365760" y="1618488"/>
            <a:ext cx="11594592" cy="4965192"/>
          </a:xfrm>
        </p:spPr>
        <p:txBody>
          <a:bodyPr rtlCol="0">
            <a:normAutofit lnSpcReduction="10000"/>
          </a:bodyPr>
          <a:lstStyle/>
          <a:p>
            <a:pPr algn="just">
              <a:spcBef>
                <a:spcPct val="0"/>
              </a:spcBef>
              <a:spcAft>
                <a:spcPct val="0"/>
              </a:spcAft>
              <a:buNone/>
            </a:pPr>
            <a:endParaRPr lang="ru-RU" altLang="ru-RU" sz="2800" b="1" i="1" dirty="0" smtClean="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Обязательные </a:t>
            </a:r>
            <a:r>
              <a:rPr lang="ru-RU" altLang="ru-RU" sz="2800" b="1" i="1" dirty="0" smtClean="0">
                <a:solidFill>
                  <a:schemeClr val="tx2">
                    <a:lumMod val="95000"/>
                    <a:lumOff val="5000"/>
                  </a:schemeClr>
                </a:solidFill>
                <a:latin typeface="Times New Roman" panose="02020603050405020304" pitchFamily="18" charset="0"/>
              </a:rPr>
              <a:t>условия</a:t>
            </a:r>
          </a:p>
          <a:p>
            <a:pPr algn="just">
              <a:spcBef>
                <a:spcPct val="0"/>
              </a:spcBef>
              <a:spcAft>
                <a:spcPct val="0"/>
              </a:spcAft>
              <a:buNone/>
            </a:pPr>
            <a:endParaRPr lang="ru-RU" altLang="ru-RU" sz="2800" b="1" i="1" dirty="0">
              <a:solidFill>
                <a:schemeClr val="tx2">
                  <a:lumMod val="95000"/>
                  <a:lumOff val="5000"/>
                </a:schemeClr>
              </a:solidFill>
              <a:latin typeface="Times New Roman" panose="02020603050405020304" pitchFamily="18" charset="0"/>
            </a:endParaRPr>
          </a:p>
          <a:p>
            <a:pPr marL="0" indent="447675"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 место работы</a:t>
            </a:r>
          </a:p>
          <a:p>
            <a:pPr marL="0" indent="447675"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 трудовая функция</a:t>
            </a:r>
          </a:p>
          <a:p>
            <a:pPr marL="0" indent="447675"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дата начала работы</a:t>
            </a:r>
          </a:p>
          <a:p>
            <a:pPr marL="0" indent="447675"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условия оплаты труда</a:t>
            </a:r>
          </a:p>
          <a:p>
            <a:pPr marL="0" indent="447675"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режим рабочего времени и времени отдыха</a:t>
            </a:r>
          </a:p>
          <a:p>
            <a:pPr marL="0" indent="447675"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компенсации за работу особых условиях труда, с указанием характеристики условий труда</a:t>
            </a:r>
          </a:p>
          <a:p>
            <a:pPr marL="0" indent="447675"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условия, определяющие в необходимых случаях характер работы </a:t>
            </a:r>
          </a:p>
          <a:p>
            <a:pPr marL="0" indent="447675"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условие об обязательном социальном страховании работника</a:t>
            </a:r>
          </a:p>
          <a:p>
            <a:pPr marL="0" indent="447675"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условия </a:t>
            </a:r>
            <a:r>
              <a:rPr lang="ru-RU" altLang="ru-RU" sz="2800" b="1" i="1" dirty="0">
                <a:solidFill>
                  <a:schemeClr val="tx2">
                    <a:lumMod val="95000"/>
                    <a:lumOff val="5000"/>
                  </a:schemeClr>
                </a:solidFill>
                <a:latin typeface="Times New Roman" panose="02020603050405020304" pitchFamily="18" charset="0"/>
              </a:rPr>
              <a:t>труда на рабочем месте </a:t>
            </a:r>
          </a:p>
          <a:p>
            <a:pPr marL="0" indent="447675"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586766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a:t>СОДЕРЖАНИЕ ТРУДОВОГО ДОГОВОРА</a:t>
            </a:r>
          </a:p>
        </p:txBody>
      </p:sp>
      <p:sp>
        <p:nvSpPr>
          <p:cNvPr id="3" name="Объект 2"/>
          <p:cNvSpPr>
            <a:spLocks noGrp="1"/>
          </p:cNvSpPr>
          <p:nvPr>
            <p:ph idx="1"/>
          </p:nvPr>
        </p:nvSpPr>
        <p:spPr>
          <a:xfrm>
            <a:off x="365760" y="1618488"/>
            <a:ext cx="11594592" cy="4965192"/>
          </a:xfrm>
        </p:spPr>
        <p:txBody>
          <a:bodyPr rtlCol="0">
            <a:normAutofit/>
          </a:bodyPr>
          <a:lstStyle/>
          <a:p>
            <a:pPr algn="just">
              <a:spcBef>
                <a:spcPct val="0"/>
              </a:spcBef>
              <a:spcAft>
                <a:spcPct val="0"/>
              </a:spcAft>
              <a:buNone/>
            </a:pPr>
            <a:endParaRPr lang="ru-RU" altLang="ru-RU" sz="2800" b="1" i="1" dirty="0" smtClean="0">
              <a:solidFill>
                <a:schemeClr val="tx2">
                  <a:lumMod val="95000"/>
                  <a:lumOff val="5000"/>
                </a:schemeClr>
              </a:solidFill>
              <a:latin typeface="Times New Roman" panose="02020603050405020304" pitchFamily="18" charset="0"/>
            </a:endParaRPr>
          </a:p>
          <a:p>
            <a:pPr algn="just">
              <a:spcBef>
                <a:spcPct val="0"/>
              </a:spcBef>
              <a:spcAft>
                <a:spcPct val="0"/>
              </a:spcAft>
              <a:buNone/>
            </a:pPr>
            <a:r>
              <a:rPr lang="ru-RU" altLang="ru-RU" sz="2800" b="1" i="1" dirty="0">
                <a:solidFill>
                  <a:schemeClr val="tx2">
                    <a:lumMod val="95000"/>
                    <a:lumOff val="5000"/>
                  </a:schemeClr>
                </a:solidFill>
                <a:latin typeface="Times New Roman" panose="02020603050405020304" pitchFamily="18" charset="0"/>
              </a:rPr>
              <a:t>Дополнительные </a:t>
            </a:r>
            <a:r>
              <a:rPr lang="ru-RU" altLang="ru-RU" sz="2800" b="1" i="1" dirty="0" smtClean="0">
                <a:solidFill>
                  <a:schemeClr val="tx2">
                    <a:lumMod val="95000"/>
                    <a:lumOff val="5000"/>
                  </a:schemeClr>
                </a:solidFill>
                <a:latin typeface="Times New Roman" panose="02020603050405020304" pitchFamily="18" charset="0"/>
              </a:rPr>
              <a:t>условия</a:t>
            </a:r>
          </a:p>
          <a:p>
            <a:pPr algn="just">
              <a:spcBef>
                <a:spcPct val="0"/>
              </a:spcBef>
              <a:spcAft>
                <a:spcPct val="0"/>
              </a:spcAft>
              <a:buNone/>
            </a:pPr>
            <a:endParaRPr lang="ru-RU" altLang="ru-RU" sz="2800" b="1" i="1" dirty="0">
              <a:solidFill>
                <a:schemeClr val="tx2">
                  <a:lumMod val="95000"/>
                  <a:lumOff val="5000"/>
                </a:schemeClr>
              </a:solidFill>
              <a:latin typeface="Times New Roman" panose="02020603050405020304" pitchFamily="18" charset="0"/>
            </a:endParaRPr>
          </a:p>
          <a:p>
            <a:pPr marL="0" indent="447675"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об уточнении места работы</a:t>
            </a:r>
          </a:p>
          <a:p>
            <a:pPr marL="0" indent="447675"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о неразглашении охраняемой законом тайны</a:t>
            </a:r>
          </a:p>
          <a:p>
            <a:pPr marL="0" indent="447675"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об обязанности работника отработать после обучения</a:t>
            </a:r>
          </a:p>
          <a:p>
            <a:pPr marL="0" indent="447675"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о видах и об условиях дополнительного страхования работника</a:t>
            </a:r>
          </a:p>
          <a:p>
            <a:pPr marL="0" indent="447675"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об улучшении социально-бытовых условий работника и членов его семьи</a:t>
            </a:r>
          </a:p>
          <a:p>
            <a:pPr marL="0" indent="447675"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об уточнении прав и обязанностей работника и работодателя</a:t>
            </a:r>
          </a:p>
          <a:p>
            <a:pPr marL="0" indent="447675"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об испытании</a:t>
            </a:r>
          </a:p>
          <a:p>
            <a:pPr marL="0" indent="447675"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другие</a:t>
            </a:r>
          </a:p>
          <a:p>
            <a:pPr marL="0" indent="447675"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96899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77240" y="100584"/>
            <a:ext cx="10762488" cy="1097280"/>
          </a:xfrm>
        </p:spPr>
        <p:txBody>
          <a:bodyPr rtlCol="0">
            <a:noAutofit/>
          </a:bodyPr>
          <a:lstStyle/>
          <a:p>
            <a:pPr algn="ctr"/>
            <a:r>
              <a:rPr lang="ru-RU" altLang="ru-RU" sz="2900" b="1" dirty="0" smtClean="0"/>
              <a:t>ЗАКЛЮЧЕНИЕ </a:t>
            </a:r>
            <a:r>
              <a:rPr lang="ru-RU" sz="2900" b="1" dirty="0" smtClean="0"/>
              <a:t>ТРУДОВОГО ДОГОВОР</a:t>
            </a:r>
            <a:r>
              <a:rPr lang="ru-RU" altLang="ru-RU" sz="2900" b="1" dirty="0" smtClean="0"/>
              <a:t>А</a:t>
            </a:r>
            <a:br>
              <a:rPr lang="ru-RU" altLang="ru-RU" sz="2900" b="1" dirty="0" smtClean="0"/>
            </a:br>
            <a:r>
              <a:rPr lang="ru-RU" altLang="ru-RU" sz="2900" b="1" dirty="0" smtClean="0"/>
              <a:t>ФОРМЛЕНИЕ ПРИЕМА НА РАБОТУ</a:t>
            </a:r>
            <a:endParaRPr lang="ru-RU" sz="2900" b="1" dirty="0"/>
          </a:p>
        </p:txBody>
      </p:sp>
      <p:sp>
        <p:nvSpPr>
          <p:cNvPr id="3" name="Объект 2"/>
          <p:cNvSpPr>
            <a:spLocks noGrp="1"/>
          </p:cNvSpPr>
          <p:nvPr>
            <p:ph idx="1"/>
          </p:nvPr>
        </p:nvSpPr>
        <p:spPr>
          <a:xfrm>
            <a:off x="365760" y="1618488"/>
            <a:ext cx="11594592" cy="5129784"/>
          </a:xfrm>
        </p:spPr>
        <p:txBody>
          <a:bodyPr rtlCol="0">
            <a:normAutofit fontScale="92500" lnSpcReduction="10000"/>
          </a:bodyPr>
          <a:lstStyle/>
          <a:p>
            <a:pPr algn="just">
              <a:spcBef>
                <a:spcPct val="0"/>
              </a:spcBef>
              <a:spcAft>
                <a:spcPct val="0"/>
              </a:spcAft>
              <a:buNone/>
            </a:pPr>
            <a:r>
              <a:rPr lang="ru-RU" altLang="ru-RU" sz="2800" b="1" i="1" dirty="0" smtClean="0">
                <a:solidFill>
                  <a:schemeClr val="tx2">
                    <a:lumMod val="95000"/>
                    <a:lumOff val="5000"/>
                  </a:schemeClr>
                </a:solidFill>
                <a:latin typeface="Times New Roman" panose="02020603050405020304" pitchFamily="18" charset="0"/>
              </a:rPr>
              <a:t>Документы</a:t>
            </a:r>
            <a:r>
              <a:rPr lang="ru-RU" altLang="ru-RU" sz="2800" b="1" i="1" dirty="0">
                <a:solidFill>
                  <a:schemeClr val="tx2">
                    <a:lumMod val="95000"/>
                    <a:lumOff val="5000"/>
                  </a:schemeClr>
                </a:solidFill>
                <a:latin typeface="Times New Roman" panose="02020603050405020304" pitchFamily="18" charset="0"/>
              </a:rPr>
              <a:t>, предъявляемые при заключении трудового договора</a:t>
            </a:r>
            <a:r>
              <a:rPr lang="ru-RU" altLang="ru-RU" sz="2800" b="1" i="1" dirty="0" smtClean="0">
                <a:solidFill>
                  <a:schemeClr val="tx2">
                    <a:lumMod val="95000"/>
                    <a:lumOff val="5000"/>
                  </a:schemeClr>
                </a:solidFill>
                <a:latin typeface="Times New Roman" panose="02020603050405020304" pitchFamily="18" charset="0"/>
              </a:rPr>
              <a:t>:</a:t>
            </a:r>
          </a:p>
          <a:p>
            <a:pPr algn="just">
              <a:spcBef>
                <a:spcPct val="0"/>
              </a:spcBef>
              <a:spcAft>
                <a:spcPct val="0"/>
              </a:spcAft>
              <a:buNone/>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Ø"/>
            </a:pPr>
            <a:r>
              <a:rPr lang="ru-RU" altLang="ru-RU" sz="2800" b="1" i="1" dirty="0">
                <a:solidFill>
                  <a:schemeClr val="tx2">
                    <a:lumMod val="95000"/>
                    <a:lumOff val="5000"/>
                  </a:schemeClr>
                </a:solidFill>
                <a:latin typeface="Times New Roman" panose="02020603050405020304" pitchFamily="18" charset="0"/>
              </a:rPr>
              <a:t>Обязательные:</a:t>
            </a:r>
          </a:p>
          <a:p>
            <a:pPr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паспорт или иной документ, удостоверяющий </a:t>
            </a:r>
            <a:r>
              <a:rPr lang="ru-RU" altLang="ru-RU" sz="2800" b="1" i="1" dirty="0" smtClean="0">
                <a:solidFill>
                  <a:schemeClr val="tx2">
                    <a:lumMod val="95000"/>
                    <a:lumOff val="5000"/>
                  </a:schemeClr>
                </a:solidFill>
                <a:latin typeface="Times New Roman" panose="02020603050405020304" pitchFamily="18" charset="0"/>
              </a:rPr>
              <a:t>личность</a:t>
            </a: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трудовая </a:t>
            </a:r>
            <a:r>
              <a:rPr lang="ru-RU" altLang="ru-RU" sz="2800" b="1" i="1" dirty="0" smtClean="0">
                <a:solidFill>
                  <a:schemeClr val="tx2">
                    <a:lumMod val="95000"/>
                    <a:lumOff val="5000"/>
                  </a:schemeClr>
                </a:solidFill>
                <a:latin typeface="Times New Roman" panose="02020603050405020304" pitchFamily="18" charset="0"/>
              </a:rPr>
              <a:t>книжка</a:t>
            </a: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свидетельство обязательного пенсионного </a:t>
            </a:r>
            <a:r>
              <a:rPr lang="ru-RU" altLang="ru-RU" sz="2800" b="1" i="1" dirty="0" smtClean="0">
                <a:solidFill>
                  <a:schemeClr val="tx2">
                    <a:lumMod val="95000"/>
                    <a:lumOff val="5000"/>
                  </a:schemeClr>
                </a:solidFill>
                <a:latin typeface="Times New Roman" panose="02020603050405020304" pitchFamily="18" charset="0"/>
              </a:rPr>
              <a:t>страхования</a:t>
            </a: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документы воинского </a:t>
            </a:r>
            <a:r>
              <a:rPr lang="ru-RU" altLang="ru-RU" sz="2800" b="1" i="1" dirty="0" smtClean="0">
                <a:solidFill>
                  <a:schemeClr val="tx2">
                    <a:lumMod val="95000"/>
                    <a:lumOff val="5000"/>
                  </a:schemeClr>
                </a:solidFill>
                <a:latin typeface="Times New Roman" panose="02020603050405020304" pitchFamily="18" charset="0"/>
              </a:rPr>
              <a:t>учета</a:t>
            </a: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документ об образовании, о квалификации или наличии специальных </a:t>
            </a:r>
            <a:r>
              <a:rPr lang="ru-RU" altLang="ru-RU" sz="2800" b="1" i="1" dirty="0" smtClean="0">
                <a:solidFill>
                  <a:schemeClr val="tx2">
                    <a:lumMod val="95000"/>
                    <a:lumOff val="5000"/>
                  </a:schemeClr>
                </a:solidFill>
                <a:latin typeface="Times New Roman" panose="02020603050405020304" pitchFamily="18" charset="0"/>
              </a:rPr>
              <a:t>знаний</a:t>
            </a:r>
          </a:p>
          <a:p>
            <a:pPr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Ø"/>
            </a:pPr>
            <a:r>
              <a:rPr lang="ru-RU" altLang="ru-RU" sz="2800" b="1" i="1" dirty="0">
                <a:solidFill>
                  <a:schemeClr val="tx2">
                    <a:lumMod val="95000"/>
                    <a:lumOff val="5000"/>
                  </a:schemeClr>
                </a:solidFill>
                <a:latin typeface="Times New Roman" panose="02020603050405020304" pitchFamily="18" charset="0"/>
              </a:rPr>
              <a:t>Дополнительные:</a:t>
            </a:r>
          </a:p>
          <a:p>
            <a:pPr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результаты медицинского </a:t>
            </a:r>
            <a:r>
              <a:rPr lang="ru-RU" altLang="ru-RU" sz="2800" b="1" i="1" dirty="0" smtClean="0">
                <a:solidFill>
                  <a:schemeClr val="tx2">
                    <a:lumMod val="95000"/>
                    <a:lumOff val="5000"/>
                  </a:schemeClr>
                </a:solidFill>
                <a:latin typeface="Times New Roman" panose="02020603050405020304" pitchFamily="18" charset="0"/>
              </a:rPr>
              <a:t>освидетельствования</a:t>
            </a: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справка </a:t>
            </a:r>
            <a:r>
              <a:rPr lang="ru-RU" altLang="ru-RU" sz="2800" b="1" i="1" dirty="0">
                <a:solidFill>
                  <a:schemeClr val="tx2">
                    <a:lumMod val="95000"/>
                    <a:lumOff val="5000"/>
                  </a:schemeClr>
                </a:solidFill>
                <a:latin typeface="Times New Roman" panose="02020603050405020304" pitchFamily="18" charset="0"/>
              </a:rPr>
              <a:t>о наличии (отсутствии) </a:t>
            </a:r>
            <a:r>
              <a:rPr lang="ru-RU" altLang="ru-RU" sz="2800" b="1" i="1" dirty="0" smtClean="0">
                <a:solidFill>
                  <a:schemeClr val="tx2">
                    <a:lumMod val="95000"/>
                    <a:lumOff val="5000"/>
                  </a:schemeClr>
                </a:solidFill>
                <a:latin typeface="Times New Roman" panose="02020603050405020304" pitchFamily="18" charset="0"/>
              </a:rPr>
              <a:t>судимости</a:t>
            </a: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документы удостоверяющие </a:t>
            </a:r>
            <a:r>
              <a:rPr lang="ru-RU" altLang="ru-RU" sz="2800" b="1" i="1" dirty="0">
                <a:solidFill>
                  <a:schemeClr val="tx2">
                    <a:lumMod val="95000"/>
                    <a:lumOff val="5000"/>
                  </a:schemeClr>
                </a:solidFill>
                <a:latin typeface="Times New Roman" panose="02020603050405020304" pitchFamily="18" charset="0"/>
              </a:rPr>
              <a:t>наличие специального </a:t>
            </a:r>
            <a:r>
              <a:rPr lang="ru-RU" altLang="ru-RU" sz="2800" b="1" i="1" dirty="0" smtClean="0">
                <a:solidFill>
                  <a:schemeClr val="tx2">
                    <a:lumMod val="95000"/>
                    <a:lumOff val="5000"/>
                  </a:schemeClr>
                </a:solidFill>
                <a:latin typeface="Times New Roman" panose="02020603050405020304" pitchFamily="18" charset="0"/>
              </a:rPr>
              <a:t>права</a:t>
            </a: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другие</a:t>
            </a:r>
            <a:endParaRPr lang="ru-RU" altLang="ru-RU" sz="2800" b="1" i="1" dirty="0">
              <a:solidFill>
                <a:schemeClr val="tx2">
                  <a:lumMod val="95000"/>
                  <a:lumOff val="5000"/>
                </a:schemeClr>
              </a:solidFill>
              <a:latin typeface="Times New Roman" panose="02020603050405020304" pitchFamily="18" charset="0"/>
            </a:endParaRPr>
          </a:p>
          <a:p>
            <a:pPr marL="0" indent="447675" algn="just">
              <a:spcBef>
                <a:spcPct val="0"/>
              </a:spcBef>
              <a:spcAft>
                <a:spcPct val="0"/>
              </a:spcAf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2659551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137160"/>
            <a:ext cx="9601200" cy="1060704"/>
          </a:xfrm>
        </p:spPr>
        <p:txBody>
          <a:bodyPr rtlCol="0">
            <a:normAutofit/>
          </a:bodyPr>
          <a:lstStyle/>
          <a:p>
            <a:pPr algn="ctr"/>
            <a:r>
              <a:rPr lang="ru-RU" altLang="ru-RU" b="1" dirty="0"/>
              <a:t>ЗАКЛЮЧЕНИЕ </a:t>
            </a:r>
            <a:r>
              <a:rPr lang="ru-RU" b="1" dirty="0"/>
              <a:t>ТРУДОВОГО ДОГОВОР</a:t>
            </a:r>
            <a:r>
              <a:rPr lang="ru-RU" altLang="ru-RU" b="1" dirty="0"/>
              <a:t>А</a:t>
            </a:r>
            <a:br>
              <a:rPr lang="ru-RU" altLang="ru-RU" b="1" dirty="0"/>
            </a:br>
            <a:r>
              <a:rPr lang="ru-RU" altLang="ru-RU" b="1" dirty="0"/>
              <a:t>ФОРМЛЕНИЕ ПРИЕМА НА РАБОТУ</a:t>
            </a:r>
            <a:endParaRPr lang="ru-RU" b="1" dirty="0"/>
          </a:p>
        </p:txBody>
      </p:sp>
      <p:sp>
        <p:nvSpPr>
          <p:cNvPr id="3" name="Объект 2"/>
          <p:cNvSpPr>
            <a:spLocks noGrp="1"/>
          </p:cNvSpPr>
          <p:nvPr>
            <p:ph idx="1"/>
          </p:nvPr>
        </p:nvSpPr>
        <p:spPr>
          <a:xfrm>
            <a:off x="365760" y="1618488"/>
            <a:ext cx="11594592" cy="4965192"/>
          </a:xfrm>
        </p:spPr>
        <p:txBody>
          <a:bodyPr rtlCol="0">
            <a:normAutofit/>
          </a:bodyPr>
          <a:lstStyle/>
          <a:p>
            <a:pPr algn="just">
              <a:spcBef>
                <a:spcPct val="0"/>
              </a:spcBef>
              <a:spcAft>
                <a:spcPct val="0"/>
              </a:spcAft>
              <a:buNone/>
            </a:pPr>
            <a:endParaRPr lang="ru-RU" altLang="ru-RU" sz="2800" b="1" i="1" dirty="0" smtClean="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Ø"/>
            </a:pPr>
            <a:r>
              <a:rPr lang="ru-RU" altLang="ru-RU" sz="2800" b="1" i="1" dirty="0" smtClean="0">
                <a:solidFill>
                  <a:schemeClr val="tx2">
                    <a:lumMod val="95000"/>
                    <a:lumOff val="5000"/>
                  </a:schemeClr>
                </a:solidFill>
                <a:latin typeface="Times New Roman" panose="02020603050405020304" pitchFamily="18" charset="0"/>
              </a:rPr>
              <a:t>Ознакомление </a:t>
            </a:r>
            <a:r>
              <a:rPr lang="ru-RU" altLang="ru-RU" sz="2800" b="1" i="1" dirty="0">
                <a:solidFill>
                  <a:schemeClr val="tx2">
                    <a:lumMod val="95000"/>
                    <a:lumOff val="5000"/>
                  </a:schemeClr>
                </a:solidFill>
                <a:latin typeface="Times New Roman" panose="02020603050405020304" pitchFamily="18" charset="0"/>
              </a:rPr>
              <a:t>работника под роспись с ЛНА:</a:t>
            </a:r>
          </a:p>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 </a:t>
            </a:r>
            <a:r>
              <a:rPr lang="ru-RU" altLang="ru-RU" sz="2800" b="1" i="1" dirty="0">
                <a:solidFill>
                  <a:schemeClr val="tx2">
                    <a:lumMod val="95000"/>
                    <a:lumOff val="5000"/>
                  </a:schemeClr>
                </a:solidFill>
                <a:latin typeface="Times New Roman" panose="02020603050405020304" pitchFamily="18" charset="0"/>
              </a:rPr>
              <a:t>с правилами внутреннего трудового </a:t>
            </a:r>
            <a:r>
              <a:rPr lang="ru-RU" altLang="ru-RU" sz="2800" b="1" i="1" dirty="0" smtClean="0">
                <a:solidFill>
                  <a:schemeClr val="tx2">
                    <a:lumMod val="95000"/>
                    <a:lumOff val="5000"/>
                  </a:schemeClr>
                </a:solidFill>
                <a:latin typeface="Times New Roman" panose="02020603050405020304" pitchFamily="18" charset="0"/>
              </a:rPr>
              <a:t>распорядка</a:t>
            </a: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 </a:t>
            </a:r>
            <a:r>
              <a:rPr lang="ru-RU" altLang="ru-RU" sz="2800" b="1" i="1" dirty="0">
                <a:solidFill>
                  <a:schemeClr val="tx2">
                    <a:lumMod val="95000"/>
                    <a:lumOff val="5000"/>
                  </a:schemeClr>
                </a:solidFill>
                <a:latin typeface="Times New Roman" panose="02020603050405020304" pitchFamily="18" charset="0"/>
              </a:rPr>
              <a:t>коллективным </a:t>
            </a:r>
            <a:r>
              <a:rPr lang="ru-RU" altLang="ru-RU" sz="2800" b="1" i="1" dirty="0" smtClean="0">
                <a:solidFill>
                  <a:schemeClr val="tx2">
                    <a:lumMod val="95000"/>
                    <a:lumOff val="5000"/>
                  </a:schemeClr>
                </a:solidFill>
                <a:latin typeface="Times New Roman" panose="02020603050405020304" pitchFamily="18" charset="0"/>
              </a:rPr>
              <a:t>договором</a:t>
            </a: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иными ЛНА, непосредственно связанными с трудовой деятельностью </a:t>
            </a:r>
            <a:r>
              <a:rPr lang="ru-RU" altLang="ru-RU" sz="2800" b="1" i="1" dirty="0" smtClean="0">
                <a:solidFill>
                  <a:schemeClr val="tx2">
                    <a:lumMod val="95000"/>
                    <a:lumOff val="5000"/>
                  </a:schemeClr>
                </a:solidFill>
                <a:latin typeface="Times New Roman" panose="02020603050405020304" pitchFamily="18" charset="0"/>
              </a:rPr>
              <a:t>работника</a:t>
            </a: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Ø"/>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Ø"/>
            </a:pPr>
            <a:r>
              <a:rPr lang="ru-RU" altLang="ru-RU" sz="2800" b="1" i="1" dirty="0" smtClean="0">
                <a:solidFill>
                  <a:schemeClr val="tx2">
                    <a:lumMod val="95000"/>
                    <a:lumOff val="5000"/>
                  </a:schemeClr>
                </a:solidFill>
                <a:latin typeface="Times New Roman" panose="02020603050405020304" pitchFamily="18" charset="0"/>
              </a:rPr>
              <a:t>Заключение </a:t>
            </a:r>
            <a:r>
              <a:rPr lang="ru-RU" altLang="ru-RU" sz="2800" b="1" i="1" dirty="0">
                <a:solidFill>
                  <a:schemeClr val="tx2">
                    <a:lumMod val="95000"/>
                    <a:lumOff val="5000"/>
                  </a:schemeClr>
                </a:solidFill>
                <a:latin typeface="Times New Roman" panose="02020603050405020304" pitchFamily="18" charset="0"/>
              </a:rPr>
              <a:t>трудового договора </a:t>
            </a:r>
          </a:p>
          <a:p>
            <a:pPr algn="just">
              <a:spcBef>
                <a:spcPct val="0"/>
              </a:spcBef>
              <a:spcAft>
                <a:spcPct val="0"/>
              </a:spcAft>
              <a:buFont typeface="Wingdings" panose="05000000000000000000" pitchFamily="2" charset="2"/>
              <a:buChar char="Ø"/>
            </a:pPr>
            <a:endParaRPr lang="ru-RU" altLang="ru-RU" sz="2800" b="1" i="1" dirty="0">
              <a:solidFill>
                <a:schemeClr val="tx2">
                  <a:lumMod val="95000"/>
                  <a:lumOff val="5000"/>
                </a:schemeClr>
              </a:solidFill>
              <a:latin typeface="Times New Roman" panose="02020603050405020304" pitchFamily="18" charset="0"/>
            </a:endParaRPr>
          </a:p>
          <a:p>
            <a:pPr algn="just">
              <a:spcBef>
                <a:spcPct val="0"/>
              </a:spcBef>
              <a:spcAft>
                <a:spcPct val="0"/>
              </a:spcAft>
              <a:buFont typeface="Wingdings" panose="05000000000000000000" pitchFamily="2" charset="2"/>
              <a:buChar char="Ø"/>
            </a:pPr>
            <a:r>
              <a:rPr lang="ru-RU" altLang="ru-RU" sz="2800" b="1" i="1" dirty="0" smtClean="0">
                <a:solidFill>
                  <a:schemeClr val="tx2">
                    <a:lumMod val="95000"/>
                    <a:lumOff val="5000"/>
                  </a:schemeClr>
                </a:solidFill>
                <a:latin typeface="Times New Roman" panose="02020603050405020304" pitchFamily="18" charset="0"/>
              </a:rPr>
              <a:t>Приказ </a:t>
            </a:r>
            <a:r>
              <a:rPr lang="ru-RU" altLang="ru-RU" sz="2800" b="1" i="1" dirty="0">
                <a:solidFill>
                  <a:schemeClr val="tx2">
                    <a:lumMod val="95000"/>
                    <a:lumOff val="5000"/>
                  </a:schemeClr>
                </a:solidFill>
                <a:latin typeface="Times New Roman" panose="02020603050405020304" pitchFamily="18" charset="0"/>
              </a:rPr>
              <a:t>(распоряжение) работодателя </a:t>
            </a:r>
          </a:p>
          <a:p>
            <a:pPr algn="just">
              <a:spcBef>
                <a:spcPct val="0"/>
              </a:spcBef>
              <a:spcAft>
                <a:spcPct val="0"/>
              </a:spcAft>
              <a:buFont typeface="Wingdings" panose="05000000000000000000" pitchFamily="2" charset="2"/>
              <a:buChar char="Ø"/>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1414192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ИЗМЕНЕНИЕ ТРУДОВОГО ДОГОВОРА</a:t>
            </a:r>
            <a:endParaRPr lang="ru-RU" b="1" dirty="0"/>
          </a:p>
        </p:txBody>
      </p:sp>
      <p:sp>
        <p:nvSpPr>
          <p:cNvPr id="3" name="Объект 2"/>
          <p:cNvSpPr>
            <a:spLocks noGrp="1"/>
          </p:cNvSpPr>
          <p:nvPr>
            <p:ph idx="1"/>
          </p:nvPr>
        </p:nvSpPr>
        <p:spPr>
          <a:xfrm>
            <a:off x="365760" y="1618488"/>
            <a:ext cx="11594592" cy="4965192"/>
          </a:xfrm>
        </p:spPr>
        <p:txBody>
          <a:bodyPr rtlCol="0">
            <a:normAutofit/>
          </a:bodyPr>
          <a:lstStyle/>
          <a:p>
            <a:pPr marL="44450" indent="403225" algn="just">
              <a:buNone/>
            </a:pP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buNone/>
            </a:pPr>
            <a:r>
              <a:rPr lang="ru-RU" altLang="ru-RU" sz="2800" b="1" i="1" dirty="0" smtClean="0">
                <a:solidFill>
                  <a:schemeClr val="tx2">
                    <a:lumMod val="95000"/>
                    <a:lumOff val="5000"/>
                  </a:schemeClr>
                </a:solidFill>
                <a:latin typeface="Times New Roman" panose="02020603050405020304" pitchFamily="18" charset="0"/>
              </a:rPr>
              <a:t>Изменение </a:t>
            </a:r>
            <a:r>
              <a:rPr lang="ru-RU" altLang="ru-RU" sz="2800" b="1" i="1" dirty="0">
                <a:solidFill>
                  <a:schemeClr val="tx2">
                    <a:lumMod val="95000"/>
                    <a:lumOff val="5000"/>
                  </a:schemeClr>
                </a:solidFill>
                <a:latin typeface="Times New Roman" panose="02020603050405020304" pitchFamily="18" charset="0"/>
              </a:rPr>
              <a:t>определенных сторонами условий трудового договора, в том числе перевод на другую работу, допускается только по соглашению сторон трудового договора, за исключением случаев, предусмотренных ТК </a:t>
            </a:r>
            <a:r>
              <a:rPr lang="ru-RU" altLang="ru-RU" sz="2800" b="1" i="1" dirty="0" smtClean="0">
                <a:solidFill>
                  <a:schemeClr val="tx2">
                    <a:lumMod val="95000"/>
                    <a:lumOff val="5000"/>
                  </a:schemeClr>
                </a:solidFill>
                <a:latin typeface="Times New Roman" panose="02020603050405020304" pitchFamily="18" charset="0"/>
              </a:rPr>
              <a:t>РФ</a:t>
            </a:r>
            <a:endParaRPr lang="ru-RU" altLang="ru-RU" sz="2800" b="1" i="1" dirty="0">
              <a:solidFill>
                <a:schemeClr val="tx2">
                  <a:lumMod val="95000"/>
                  <a:lumOff val="5000"/>
                </a:schemeClr>
              </a:solidFill>
              <a:latin typeface="Times New Roman" panose="02020603050405020304" pitchFamily="18" charset="0"/>
            </a:endParaRPr>
          </a:p>
          <a:p>
            <a:pPr marL="44450" indent="403225" algn="just">
              <a:buNone/>
            </a:pPr>
            <a:r>
              <a:rPr lang="ru-RU" altLang="ru-RU" sz="2800" b="1" i="1" dirty="0">
                <a:solidFill>
                  <a:schemeClr val="tx2">
                    <a:lumMod val="95000"/>
                    <a:lumOff val="5000"/>
                  </a:schemeClr>
                </a:solidFill>
                <a:latin typeface="Times New Roman" panose="02020603050405020304" pitchFamily="18" charset="0"/>
              </a:rPr>
              <a:t>Соглашение об изменении условий трудового договора заключается в письменной </a:t>
            </a:r>
            <a:r>
              <a:rPr lang="ru-RU" altLang="ru-RU" sz="2800" b="1" i="1" dirty="0" smtClean="0">
                <a:solidFill>
                  <a:schemeClr val="tx2">
                    <a:lumMod val="95000"/>
                    <a:lumOff val="5000"/>
                  </a:schemeClr>
                </a:solidFill>
                <a:latin typeface="Times New Roman" panose="02020603050405020304" pitchFamily="18" charset="0"/>
              </a:rPr>
              <a:t>форме</a:t>
            </a: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1187914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ИЗМЕНЕНИЕ ТРУДОВОГО ДОГОВОРА</a:t>
            </a:r>
            <a:endParaRPr lang="ru-RU" b="1" dirty="0"/>
          </a:p>
        </p:txBody>
      </p:sp>
      <p:sp>
        <p:nvSpPr>
          <p:cNvPr id="3" name="Объект 2"/>
          <p:cNvSpPr>
            <a:spLocks noGrp="1"/>
          </p:cNvSpPr>
          <p:nvPr>
            <p:ph idx="1"/>
          </p:nvPr>
        </p:nvSpPr>
        <p:spPr>
          <a:xfrm>
            <a:off x="365760" y="1536192"/>
            <a:ext cx="11594592" cy="5047488"/>
          </a:xfrm>
        </p:spPr>
        <p:txBody>
          <a:bodyPr rtlCol="0">
            <a:normAutofit fontScale="70000" lnSpcReduction="20000"/>
          </a:bodyPr>
          <a:lstStyle/>
          <a:p>
            <a:pPr marL="44450" indent="0" algn="just">
              <a:buNone/>
            </a:pPr>
            <a:r>
              <a:rPr lang="ru-RU" altLang="ru-RU" sz="2800" b="1" i="1" dirty="0" smtClean="0">
                <a:solidFill>
                  <a:schemeClr val="tx2">
                    <a:lumMod val="95000"/>
                    <a:lumOff val="5000"/>
                  </a:schemeClr>
                </a:solidFill>
                <a:latin typeface="Times New Roman" panose="02020603050405020304" pitchFamily="18" charset="0"/>
              </a:rPr>
              <a:t>Перевод - это </a:t>
            </a:r>
            <a:r>
              <a:rPr lang="ru-RU" altLang="ru-RU" sz="2800" b="1" i="1" dirty="0">
                <a:solidFill>
                  <a:schemeClr val="tx2">
                    <a:lumMod val="95000"/>
                    <a:lumOff val="5000"/>
                  </a:schemeClr>
                </a:solidFill>
                <a:latin typeface="Times New Roman" panose="02020603050405020304" pitchFamily="18" charset="0"/>
              </a:rPr>
              <a:t>постоянное или временное изменение трудовой функции работника и (или) структурного подразделения, в котором работает работник (если структурное подразделение было указано в трудовом договоре), при продолжении работы у того же работодателя.</a:t>
            </a:r>
          </a:p>
          <a:p>
            <a:pPr marL="501650" indent="-457200" algn="just">
              <a:buFont typeface="Wingdings" panose="05000000000000000000" pitchFamily="2" charset="2"/>
              <a:buChar char="Ø"/>
            </a:pPr>
            <a:r>
              <a:rPr lang="ru-RU" altLang="ru-RU" sz="2800" b="1" i="1" dirty="0" smtClean="0">
                <a:solidFill>
                  <a:schemeClr val="tx2">
                    <a:lumMod val="95000"/>
                    <a:lumOff val="5000"/>
                  </a:schemeClr>
                </a:solidFill>
                <a:latin typeface="Times New Roman" panose="02020603050405020304" pitchFamily="18" charset="0"/>
              </a:rPr>
              <a:t>Постоянные</a:t>
            </a:r>
            <a:endParaRPr lang="ru-RU" altLang="ru-RU" sz="2800" b="1" i="1" dirty="0">
              <a:solidFill>
                <a:schemeClr val="tx2">
                  <a:lumMod val="95000"/>
                  <a:lumOff val="5000"/>
                </a:schemeClr>
              </a:solidFill>
              <a:latin typeface="Times New Roman" panose="02020603050405020304" pitchFamily="18" charset="0"/>
            </a:endParaRPr>
          </a:p>
          <a:p>
            <a:pPr marL="501650" indent="-457200" algn="just">
              <a:spcBef>
                <a:spcPts val="600"/>
              </a:spcBef>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внутри организации</a:t>
            </a:r>
          </a:p>
          <a:p>
            <a:pPr marL="44450" indent="0" algn="just">
              <a:spcBef>
                <a:spcPts val="600"/>
              </a:spcBef>
              <a:buNone/>
            </a:pPr>
            <a:r>
              <a:rPr lang="ru-RU" altLang="ru-RU" sz="2800" b="1" i="1" dirty="0" smtClean="0">
                <a:solidFill>
                  <a:srgbClr val="FF0000"/>
                </a:solidFill>
                <a:latin typeface="Times New Roman" panose="02020603050405020304" pitchFamily="18" charset="0"/>
              </a:rPr>
              <a:t>!</a:t>
            </a:r>
            <a:r>
              <a:rPr lang="ru-RU" altLang="ru-RU" sz="2800" b="1" i="1" dirty="0" smtClean="0">
                <a:solidFill>
                  <a:schemeClr val="tx2">
                    <a:lumMod val="95000"/>
                    <a:lumOff val="5000"/>
                  </a:schemeClr>
                </a:solidFill>
                <a:latin typeface="Times New Roman" panose="02020603050405020304" pitchFamily="18" charset="0"/>
              </a:rPr>
              <a:t> Только с письменного согласия работника</a:t>
            </a:r>
          </a:p>
          <a:p>
            <a:pPr marL="44450" indent="0" algn="just">
              <a:spcBef>
                <a:spcPts val="600"/>
              </a:spcBef>
              <a:buNone/>
            </a:pPr>
            <a:r>
              <a:rPr lang="ru-RU" altLang="ru-RU" sz="2800" b="1" i="1" dirty="0">
                <a:solidFill>
                  <a:schemeClr val="tx2">
                    <a:lumMod val="95000"/>
                    <a:lumOff val="5000"/>
                  </a:schemeClr>
                </a:solidFill>
                <a:latin typeface="Times New Roman" panose="02020603050405020304" pitchFamily="18" charset="0"/>
              </a:rPr>
              <a:t>Инициатором может выступать любая из сторон трудового договора</a:t>
            </a:r>
          </a:p>
          <a:p>
            <a:pPr marL="44450" indent="0" algn="just">
              <a:spcBef>
                <a:spcPts val="600"/>
              </a:spcBef>
              <a:buNone/>
            </a:pPr>
            <a:r>
              <a:rPr lang="ru-RU" altLang="ru-RU" sz="2800" b="1" i="1" dirty="0" smtClean="0">
                <a:solidFill>
                  <a:srgbClr val="FF0000"/>
                </a:solidFill>
                <a:latin typeface="Times New Roman" panose="02020603050405020304" pitchFamily="18" charset="0"/>
              </a:rPr>
              <a:t>!</a:t>
            </a:r>
            <a:r>
              <a:rPr lang="ru-RU" altLang="ru-RU" sz="2800" b="1" i="1" dirty="0" smtClean="0">
                <a:solidFill>
                  <a:schemeClr val="tx2">
                    <a:lumMod val="95000"/>
                    <a:lumOff val="5000"/>
                  </a:schemeClr>
                </a:solidFill>
                <a:latin typeface="Times New Roman" panose="02020603050405020304" pitchFamily="18" charset="0"/>
              </a:rPr>
              <a:t> Работодатель </a:t>
            </a:r>
            <a:r>
              <a:rPr lang="ru-RU" altLang="ru-RU" sz="2800" b="1" i="1" dirty="0">
                <a:solidFill>
                  <a:schemeClr val="tx2">
                    <a:lumMod val="95000"/>
                    <a:lumOff val="5000"/>
                  </a:schemeClr>
                </a:solidFill>
                <a:latin typeface="Times New Roman" panose="02020603050405020304" pitchFamily="18" charset="0"/>
              </a:rPr>
              <a:t>обязан предложить перевод, когда он предшествует отстранению или прекращению трудового договора</a:t>
            </a:r>
          </a:p>
          <a:p>
            <a:pPr marL="44450" indent="0" algn="just">
              <a:spcBef>
                <a:spcPts val="600"/>
              </a:spcBef>
              <a:buNone/>
            </a:pPr>
            <a:r>
              <a:rPr lang="ru-RU" altLang="ru-RU" sz="2800" b="1" i="1" dirty="0">
                <a:solidFill>
                  <a:schemeClr val="tx2">
                    <a:lumMod val="95000"/>
                    <a:lumOff val="5000"/>
                  </a:schemeClr>
                </a:solidFill>
                <a:latin typeface="Times New Roman" panose="02020603050405020304" pitchFamily="18" charset="0"/>
              </a:rPr>
              <a:t>п. 4, 6 ст.76 </a:t>
            </a:r>
          </a:p>
          <a:p>
            <a:pPr marL="44450" indent="0" algn="just">
              <a:spcBef>
                <a:spcPts val="600"/>
              </a:spcBef>
              <a:buNone/>
            </a:pPr>
            <a:r>
              <a:rPr lang="ru-RU" altLang="ru-RU" sz="2800" b="1" i="1" dirty="0">
                <a:solidFill>
                  <a:schemeClr val="tx2">
                    <a:lumMod val="95000"/>
                    <a:lumOff val="5000"/>
                  </a:schemeClr>
                </a:solidFill>
                <a:latin typeface="Times New Roman" panose="02020603050405020304" pitchFamily="18" charset="0"/>
              </a:rPr>
              <a:t>п.7, 8 ст.77</a:t>
            </a:r>
          </a:p>
          <a:p>
            <a:pPr marL="44450" indent="0" algn="just">
              <a:spcBef>
                <a:spcPts val="600"/>
              </a:spcBef>
              <a:buNone/>
            </a:pPr>
            <a:r>
              <a:rPr lang="ru-RU" altLang="ru-RU" sz="2800" b="1" i="1" dirty="0">
                <a:solidFill>
                  <a:schemeClr val="tx2">
                    <a:lumMod val="95000"/>
                    <a:lumOff val="5000"/>
                  </a:schemeClr>
                </a:solidFill>
                <a:latin typeface="Times New Roman" panose="02020603050405020304" pitchFamily="18" charset="0"/>
              </a:rPr>
              <a:t>п.2, 3 ст.81</a:t>
            </a:r>
          </a:p>
          <a:p>
            <a:pPr marL="44450" indent="0" algn="just">
              <a:spcBef>
                <a:spcPts val="600"/>
              </a:spcBef>
              <a:buNone/>
            </a:pPr>
            <a:r>
              <a:rPr lang="ru-RU" altLang="ru-RU" sz="2800" b="1" i="1" dirty="0">
                <a:solidFill>
                  <a:schemeClr val="tx2">
                    <a:lumMod val="95000"/>
                    <a:lumOff val="5000"/>
                  </a:schemeClr>
                </a:solidFill>
                <a:latin typeface="Times New Roman" panose="02020603050405020304" pitchFamily="18" charset="0"/>
              </a:rPr>
              <a:t>п. 2, 8, 9, 10 и 13 ст.83</a:t>
            </a:r>
          </a:p>
          <a:p>
            <a:pPr marL="44450" indent="0" algn="just">
              <a:spcBef>
                <a:spcPts val="600"/>
              </a:spcBef>
              <a:buNone/>
            </a:pPr>
            <a:r>
              <a:rPr lang="ru-RU" altLang="ru-RU" sz="2800" b="1" i="1" dirty="0">
                <a:solidFill>
                  <a:schemeClr val="tx2">
                    <a:lumMod val="95000"/>
                    <a:lumOff val="5000"/>
                  </a:schemeClr>
                </a:solidFill>
                <a:latin typeface="Times New Roman" panose="02020603050405020304" pitchFamily="18" charset="0"/>
              </a:rPr>
              <a:t>  Работодатель обязан в письменной форме предложить работнику другую имеющуюся у работодателя работу, соответствующую квалификации работника, а также с учетом его состояния здоровья. Если работник отказывается от перевода либо соответствующая работа у работодателя отсутствует, то работодатель отстраняет работника о работы или прекращает / расторгает с ним трудовой договор по соответствующему основанию </a:t>
            </a:r>
          </a:p>
        </p:txBody>
      </p:sp>
    </p:spTree>
    <p:extLst>
      <p:ext uri="{BB962C8B-B14F-4D97-AF65-F5344CB8AC3E}">
        <p14:creationId xmlns:p14="http://schemas.microsoft.com/office/powerpoint/2010/main" val="3814641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ИЗМЕНЕНИЕ ТРУДОВОГО ДОГОВОРА</a:t>
            </a:r>
            <a:endParaRPr lang="ru-RU" b="1" dirty="0"/>
          </a:p>
        </p:txBody>
      </p:sp>
      <p:sp>
        <p:nvSpPr>
          <p:cNvPr id="3" name="Объект 2"/>
          <p:cNvSpPr>
            <a:spLocks noGrp="1"/>
          </p:cNvSpPr>
          <p:nvPr>
            <p:ph idx="1"/>
          </p:nvPr>
        </p:nvSpPr>
        <p:spPr>
          <a:xfrm>
            <a:off x="365760" y="1536192"/>
            <a:ext cx="11594592" cy="5202936"/>
          </a:xfrm>
        </p:spPr>
        <p:txBody>
          <a:bodyPr rtlCol="0">
            <a:noAutofit/>
          </a:bodyPr>
          <a:lstStyle/>
          <a:p>
            <a:pPr marL="501650" indent="-457200" algn="just">
              <a:spcBef>
                <a:spcPts val="600"/>
              </a:spcBef>
              <a:buFont typeface="Wingdings" panose="05000000000000000000" pitchFamily="2" charset="2"/>
              <a:buChar char="Ø"/>
            </a:pPr>
            <a:r>
              <a:rPr lang="ru-RU" altLang="ru-RU" sz="2000" b="1" i="1" dirty="0" smtClean="0">
                <a:solidFill>
                  <a:schemeClr val="tx2">
                    <a:lumMod val="95000"/>
                    <a:lumOff val="5000"/>
                  </a:schemeClr>
                </a:solidFill>
                <a:latin typeface="Times New Roman" panose="02020603050405020304" pitchFamily="18" charset="0"/>
              </a:rPr>
              <a:t>Временные</a:t>
            </a:r>
            <a:endParaRPr lang="ru-RU" altLang="ru-RU" sz="2000" b="1" i="1" dirty="0">
              <a:solidFill>
                <a:schemeClr val="tx2">
                  <a:lumMod val="95000"/>
                  <a:lumOff val="5000"/>
                </a:schemeClr>
              </a:solidFill>
              <a:latin typeface="Times New Roman" panose="02020603050405020304" pitchFamily="18" charset="0"/>
            </a:endParaRPr>
          </a:p>
          <a:p>
            <a:pPr marL="501650" indent="-457200" algn="just">
              <a:spcBef>
                <a:spcPts val="600"/>
              </a:spcBef>
              <a:buFont typeface="Wingdings" panose="05000000000000000000" pitchFamily="2" charset="2"/>
              <a:buChar char="ü"/>
            </a:pPr>
            <a:r>
              <a:rPr lang="ru-RU" altLang="ru-RU" sz="2000" b="1" i="1" dirty="0" smtClean="0">
                <a:solidFill>
                  <a:schemeClr val="tx2">
                    <a:lumMod val="95000"/>
                    <a:lumOff val="5000"/>
                  </a:schemeClr>
                </a:solidFill>
                <a:latin typeface="Times New Roman" panose="02020603050405020304" pitchFamily="18" charset="0"/>
              </a:rPr>
              <a:t>по </a:t>
            </a:r>
            <a:r>
              <a:rPr lang="ru-RU" altLang="ru-RU" sz="2000" b="1" i="1" dirty="0">
                <a:solidFill>
                  <a:schemeClr val="tx2">
                    <a:lumMod val="95000"/>
                    <a:lumOff val="5000"/>
                  </a:schemeClr>
                </a:solidFill>
                <a:latin typeface="Times New Roman" panose="02020603050405020304" pitchFamily="18" charset="0"/>
              </a:rPr>
              <a:t>инициативе работодателя </a:t>
            </a:r>
            <a:endParaRPr lang="ru-RU" altLang="ru-RU" sz="2000" b="1" i="1" dirty="0" smtClean="0">
              <a:solidFill>
                <a:schemeClr val="tx2">
                  <a:lumMod val="95000"/>
                  <a:lumOff val="5000"/>
                </a:schemeClr>
              </a:solidFill>
              <a:latin typeface="Times New Roman" panose="02020603050405020304" pitchFamily="18" charset="0"/>
            </a:endParaRPr>
          </a:p>
          <a:p>
            <a:pPr marL="44450" indent="0" algn="just">
              <a:spcBef>
                <a:spcPts val="600"/>
              </a:spcBef>
              <a:buNone/>
            </a:pPr>
            <a:r>
              <a:rPr lang="ru-RU" altLang="ru-RU" sz="2000" b="1" i="1" dirty="0">
                <a:solidFill>
                  <a:schemeClr val="tx2">
                    <a:lumMod val="95000"/>
                    <a:lumOff val="5000"/>
                  </a:schemeClr>
                </a:solidFill>
                <a:latin typeface="Times New Roman" panose="02020603050405020304" pitchFamily="18" charset="0"/>
              </a:rPr>
              <a:t>Работник может быть </a:t>
            </a:r>
            <a:r>
              <a:rPr lang="ru-RU" altLang="ru-RU" sz="2000" b="1" i="1" dirty="0" smtClean="0">
                <a:solidFill>
                  <a:schemeClr val="tx2">
                    <a:lumMod val="95000"/>
                    <a:lumOff val="5000"/>
                  </a:schemeClr>
                </a:solidFill>
                <a:latin typeface="Times New Roman" panose="02020603050405020304" pitchFamily="18" charset="0"/>
              </a:rPr>
              <a:t>переведен, на </a:t>
            </a:r>
            <a:r>
              <a:rPr lang="ru-RU" altLang="ru-RU" sz="2000" b="1" i="1" dirty="0">
                <a:solidFill>
                  <a:schemeClr val="tx2">
                    <a:lumMod val="95000"/>
                    <a:lumOff val="5000"/>
                  </a:schemeClr>
                </a:solidFill>
                <a:latin typeface="Times New Roman" panose="02020603050405020304" pitchFamily="18" charset="0"/>
              </a:rPr>
              <a:t>другую </a:t>
            </a:r>
            <a:r>
              <a:rPr lang="ru-RU" altLang="ru-RU" sz="2000" b="1" i="1" dirty="0" smtClean="0">
                <a:solidFill>
                  <a:schemeClr val="tx2">
                    <a:lumMod val="95000"/>
                    <a:lumOff val="5000"/>
                  </a:schemeClr>
                </a:solidFill>
                <a:latin typeface="Times New Roman" panose="02020603050405020304" pitchFamily="18" charset="0"/>
              </a:rPr>
              <a:t>работу, без </a:t>
            </a:r>
            <a:r>
              <a:rPr lang="ru-RU" altLang="ru-RU" sz="2000" b="1" i="1" dirty="0">
                <a:solidFill>
                  <a:schemeClr val="tx2">
                    <a:lumMod val="95000"/>
                    <a:lumOff val="5000"/>
                  </a:schemeClr>
                </a:solidFill>
                <a:latin typeface="Times New Roman" panose="02020603050405020304" pitchFamily="18" charset="0"/>
              </a:rPr>
              <a:t>его согласия на срок до 1 месяца: </a:t>
            </a:r>
          </a:p>
          <a:p>
            <a:pPr marL="44450" indent="0" algn="just">
              <a:spcBef>
                <a:spcPts val="600"/>
              </a:spcBef>
              <a:buNone/>
            </a:pPr>
            <a:r>
              <a:rPr lang="ru-RU" altLang="ru-RU" sz="2000" b="1" i="1" dirty="0" smtClean="0">
                <a:solidFill>
                  <a:schemeClr val="tx2">
                    <a:lumMod val="95000"/>
                    <a:lumOff val="5000"/>
                  </a:schemeClr>
                </a:solidFill>
                <a:latin typeface="Times New Roman" panose="02020603050405020304" pitchFamily="18" charset="0"/>
              </a:rPr>
              <a:t>- Для </a:t>
            </a:r>
            <a:r>
              <a:rPr lang="ru-RU" altLang="ru-RU" sz="2000" b="1" i="1" dirty="0">
                <a:solidFill>
                  <a:schemeClr val="tx2">
                    <a:lumMod val="95000"/>
                    <a:lumOff val="5000"/>
                  </a:schemeClr>
                </a:solidFill>
                <a:latin typeface="Times New Roman" panose="02020603050405020304" pitchFamily="18" charset="0"/>
              </a:rPr>
              <a:t>предотвращения или устранения последствий чрезвычайных обстоятельств </a:t>
            </a:r>
          </a:p>
          <a:p>
            <a:pPr marL="44450" indent="0" algn="just">
              <a:spcBef>
                <a:spcPts val="600"/>
              </a:spcBef>
              <a:buNone/>
            </a:pPr>
            <a:r>
              <a:rPr lang="ru-RU" altLang="ru-RU" sz="2000" b="1" i="1" dirty="0" smtClean="0">
                <a:solidFill>
                  <a:schemeClr val="tx2">
                    <a:lumMod val="95000"/>
                    <a:lumOff val="5000"/>
                  </a:schemeClr>
                </a:solidFill>
                <a:latin typeface="Times New Roman" panose="02020603050405020304" pitchFamily="18" charset="0"/>
              </a:rPr>
              <a:t>- Для предотвращения: простоя; уничтожения </a:t>
            </a:r>
            <a:r>
              <a:rPr lang="ru-RU" altLang="ru-RU" sz="2000" b="1" i="1" dirty="0">
                <a:solidFill>
                  <a:schemeClr val="tx2">
                    <a:lumMod val="95000"/>
                    <a:lumOff val="5000"/>
                  </a:schemeClr>
                </a:solidFill>
                <a:latin typeface="Times New Roman" panose="02020603050405020304" pitchFamily="18" charset="0"/>
              </a:rPr>
              <a:t>или порчи </a:t>
            </a:r>
            <a:r>
              <a:rPr lang="ru-RU" altLang="ru-RU" sz="2000" b="1" i="1" dirty="0" smtClean="0">
                <a:solidFill>
                  <a:schemeClr val="tx2">
                    <a:lumMod val="95000"/>
                    <a:lumOff val="5000"/>
                  </a:schemeClr>
                </a:solidFill>
                <a:latin typeface="Times New Roman" panose="02020603050405020304" pitchFamily="18" charset="0"/>
              </a:rPr>
              <a:t>имущества; замены </a:t>
            </a:r>
            <a:r>
              <a:rPr lang="ru-RU" altLang="ru-RU" sz="2000" b="1" i="1" dirty="0">
                <a:solidFill>
                  <a:schemeClr val="tx2">
                    <a:lumMod val="95000"/>
                    <a:lumOff val="5000"/>
                  </a:schemeClr>
                </a:solidFill>
                <a:latin typeface="Times New Roman" panose="02020603050405020304" pitchFamily="18" charset="0"/>
              </a:rPr>
              <a:t>временно отсутствующего </a:t>
            </a:r>
            <a:r>
              <a:rPr lang="ru-RU" altLang="ru-RU" sz="2000" b="1" i="1" dirty="0" smtClean="0">
                <a:solidFill>
                  <a:schemeClr val="tx2">
                    <a:lumMod val="95000"/>
                    <a:lumOff val="5000"/>
                  </a:schemeClr>
                </a:solidFill>
                <a:latin typeface="Times New Roman" panose="02020603050405020304" pitchFamily="18" charset="0"/>
              </a:rPr>
              <a:t>работника. </a:t>
            </a:r>
            <a:r>
              <a:rPr lang="ru-RU" altLang="ru-RU" sz="2000" b="1" i="1" dirty="0" smtClean="0">
                <a:solidFill>
                  <a:srgbClr val="FF0000"/>
                </a:solidFill>
                <a:latin typeface="Times New Roman" panose="02020603050405020304" pitchFamily="18" charset="0"/>
              </a:rPr>
              <a:t>! </a:t>
            </a:r>
            <a:r>
              <a:rPr lang="ru-RU" altLang="ru-RU" sz="2000" b="1" i="1" dirty="0" smtClean="0">
                <a:solidFill>
                  <a:schemeClr val="tx2">
                    <a:lumMod val="95000"/>
                    <a:lumOff val="5000"/>
                  </a:schemeClr>
                </a:solidFill>
                <a:latin typeface="Times New Roman" panose="02020603050405020304" pitchFamily="18" charset="0"/>
              </a:rPr>
              <a:t>Если </a:t>
            </a:r>
            <a:r>
              <a:rPr lang="ru-RU" altLang="ru-RU" sz="2000" b="1" i="1" dirty="0">
                <a:solidFill>
                  <a:schemeClr val="tx2">
                    <a:lumMod val="95000"/>
                    <a:lumOff val="5000"/>
                  </a:schemeClr>
                </a:solidFill>
                <a:latin typeface="Times New Roman" panose="02020603050405020304" pitchFamily="18" charset="0"/>
              </a:rPr>
              <a:t>это было вызвано чрезвычайными </a:t>
            </a:r>
            <a:r>
              <a:rPr lang="ru-RU" altLang="ru-RU" sz="2000" b="1" i="1" dirty="0" smtClean="0">
                <a:solidFill>
                  <a:schemeClr val="tx2">
                    <a:lumMod val="95000"/>
                    <a:lumOff val="5000"/>
                  </a:schemeClr>
                </a:solidFill>
                <a:latin typeface="Times New Roman" panose="02020603050405020304" pitchFamily="18" charset="0"/>
              </a:rPr>
              <a:t>обстоятельствами</a:t>
            </a:r>
            <a:endParaRPr lang="ru-RU" altLang="ru-RU" sz="2000" b="1" i="1" dirty="0">
              <a:solidFill>
                <a:schemeClr val="tx2">
                  <a:lumMod val="95000"/>
                  <a:lumOff val="5000"/>
                </a:schemeClr>
              </a:solidFill>
              <a:latin typeface="Times New Roman" panose="02020603050405020304" pitchFamily="18" charset="0"/>
            </a:endParaRPr>
          </a:p>
          <a:p>
            <a:pPr marL="44450" indent="0" algn="just">
              <a:spcBef>
                <a:spcPts val="600"/>
              </a:spcBef>
              <a:buNone/>
            </a:pPr>
            <a:r>
              <a:rPr lang="ru-RU" altLang="ru-RU" sz="2000" b="1" i="1" dirty="0">
                <a:solidFill>
                  <a:srgbClr val="FF0000"/>
                </a:solidFill>
                <a:latin typeface="Times New Roman" panose="02020603050405020304" pitchFamily="18" charset="0"/>
              </a:rPr>
              <a:t>! </a:t>
            </a:r>
            <a:r>
              <a:rPr lang="ru-RU" altLang="ru-RU" sz="2000" b="1" i="1" dirty="0">
                <a:solidFill>
                  <a:schemeClr val="tx2">
                    <a:lumMod val="95000"/>
                    <a:lumOff val="5000"/>
                  </a:schemeClr>
                </a:solidFill>
                <a:latin typeface="Times New Roman" panose="02020603050405020304" pitchFamily="18" charset="0"/>
              </a:rPr>
              <a:t>Перевод </a:t>
            </a:r>
            <a:r>
              <a:rPr lang="ru-RU" altLang="ru-RU" sz="2000" b="1" i="1" dirty="0" smtClean="0">
                <a:solidFill>
                  <a:schemeClr val="tx2">
                    <a:lumMod val="95000"/>
                    <a:lumOff val="5000"/>
                  </a:schemeClr>
                </a:solidFill>
                <a:latin typeface="Times New Roman" panose="02020603050405020304" pitchFamily="18" charset="0"/>
              </a:rPr>
              <a:t>требующий более </a:t>
            </a:r>
            <a:r>
              <a:rPr lang="ru-RU" altLang="ru-RU" sz="2000" b="1" i="1" dirty="0">
                <a:solidFill>
                  <a:schemeClr val="tx2">
                    <a:lumMod val="95000"/>
                    <a:lumOff val="5000"/>
                  </a:schemeClr>
                </a:solidFill>
                <a:latin typeface="Times New Roman" panose="02020603050405020304" pitchFamily="18" charset="0"/>
              </a:rPr>
              <a:t>низкой квалификации, допускается только с письменного согласия </a:t>
            </a:r>
            <a:r>
              <a:rPr lang="ru-RU" altLang="ru-RU" sz="2000" b="1" i="1" dirty="0" smtClean="0">
                <a:solidFill>
                  <a:schemeClr val="tx2">
                    <a:lumMod val="95000"/>
                    <a:lumOff val="5000"/>
                  </a:schemeClr>
                </a:solidFill>
                <a:latin typeface="Times New Roman" panose="02020603050405020304" pitchFamily="18" charset="0"/>
              </a:rPr>
              <a:t>работника</a:t>
            </a:r>
            <a:endParaRPr lang="ru-RU" altLang="ru-RU" sz="2000" b="1" i="1" dirty="0">
              <a:solidFill>
                <a:schemeClr val="tx2">
                  <a:lumMod val="95000"/>
                  <a:lumOff val="5000"/>
                </a:schemeClr>
              </a:solidFill>
              <a:latin typeface="Times New Roman" panose="02020603050405020304" pitchFamily="18" charset="0"/>
            </a:endParaRPr>
          </a:p>
          <a:p>
            <a:pPr marL="44450" indent="0" algn="just">
              <a:spcBef>
                <a:spcPts val="600"/>
              </a:spcBef>
              <a:buNone/>
            </a:pPr>
            <a:r>
              <a:rPr lang="ru-RU" altLang="ru-RU" sz="2000" b="1" i="1" dirty="0">
                <a:solidFill>
                  <a:srgbClr val="FF0000"/>
                </a:solidFill>
                <a:latin typeface="Times New Roman" panose="02020603050405020304" pitchFamily="18" charset="0"/>
              </a:rPr>
              <a:t>!</a:t>
            </a:r>
            <a:r>
              <a:rPr lang="ru-RU" altLang="ru-RU" sz="2000" b="1" i="1" dirty="0">
                <a:solidFill>
                  <a:schemeClr val="tx2">
                    <a:lumMod val="95000"/>
                    <a:lumOff val="5000"/>
                  </a:schemeClr>
                </a:solidFill>
                <a:latin typeface="Times New Roman" panose="02020603050405020304" pitchFamily="18" charset="0"/>
              </a:rPr>
              <a:t> Оплата труда </a:t>
            </a:r>
            <a:r>
              <a:rPr lang="ru-RU" altLang="ru-RU" sz="2000" b="1" i="1" dirty="0" smtClean="0">
                <a:solidFill>
                  <a:schemeClr val="tx2">
                    <a:lumMod val="95000"/>
                    <a:lumOff val="5000"/>
                  </a:schemeClr>
                </a:solidFill>
                <a:latin typeface="Times New Roman" panose="02020603050405020304" pitchFamily="18" charset="0"/>
              </a:rPr>
              <a:t>производится </a:t>
            </a:r>
            <a:r>
              <a:rPr lang="ru-RU" altLang="ru-RU" sz="2000" b="1" i="1" dirty="0">
                <a:solidFill>
                  <a:schemeClr val="tx2">
                    <a:lumMod val="95000"/>
                    <a:lumOff val="5000"/>
                  </a:schemeClr>
                </a:solidFill>
                <a:latin typeface="Times New Roman" panose="02020603050405020304" pitchFamily="18" charset="0"/>
              </a:rPr>
              <a:t>по выполняемой работе, но не ниже среднего заработка по прежней работе</a:t>
            </a:r>
          </a:p>
          <a:p>
            <a:pPr marL="501650" indent="-457200" algn="just">
              <a:spcBef>
                <a:spcPts val="600"/>
              </a:spcBef>
              <a:buFont typeface="Wingdings" panose="05000000000000000000" pitchFamily="2" charset="2"/>
              <a:buChar char="ü"/>
            </a:pPr>
            <a:r>
              <a:rPr lang="ru-RU" altLang="ru-RU" sz="2000" b="1" i="1" dirty="0" smtClean="0">
                <a:solidFill>
                  <a:schemeClr val="tx2">
                    <a:lumMod val="95000"/>
                    <a:lumOff val="5000"/>
                  </a:schemeClr>
                </a:solidFill>
                <a:latin typeface="Times New Roman" panose="02020603050405020304" pitchFamily="18" charset="0"/>
              </a:rPr>
              <a:t>по </a:t>
            </a:r>
            <a:r>
              <a:rPr lang="ru-RU" altLang="ru-RU" sz="2000" b="1" i="1" dirty="0">
                <a:solidFill>
                  <a:schemeClr val="tx2">
                    <a:lumMod val="95000"/>
                    <a:lumOff val="5000"/>
                  </a:schemeClr>
                </a:solidFill>
                <a:latin typeface="Times New Roman" panose="02020603050405020304" pitchFamily="18" charset="0"/>
              </a:rPr>
              <a:t>соглашению </a:t>
            </a:r>
            <a:r>
              <a:rPr lang="ru-RU" altLang="ru-RU" sz="2000" b="1" i="1" dirty="0" smtClean="0">
                <a:solidFill>
                  <a:schemeClr val="tx2">
                    <a:lumMod val="95000"/>
                    <a:lumOff val="5000"/>
                  </a:schemeClr>
                </a:solidFill>
                <a:latin typeface="Times New Roman" panose="02020603050405020304" pitchFamily="18" charset="0"/>
              </a:rPr>
              <a:t>сторон</a:t>
            </a:r>
          </a:p>
          <a:p>
            <a:pPr marL="44450" indent="0" algn="just">
              <a:spcBef>
                <a:spcPts val="600"/>
              </a:spcBef>
              <a:buNone/>
            </a:pPr>
            <a:r>
              <a:rPr lang="ru-RU" altLang="ru-RU" sz="2000" b="1" i="1" dirty="0">
                <a:solidFill>
                  <a:schemeClr val="tx2">
                    <a:lumMod val="95000"/>
                    <a:lumOff val="5000"/>
                  </a:schemeClr>
                </a:solidFill>
                <a:latin typeface="Times New Roman" panose="02020603050405020304" pitchFamily="18" charset="0"/>
              </a:rPr>
              <a:t>Работник может быть временно переведен на другую работу у того же работодателя на срок:</a:t>
            </a:r>
          </a:p>
          <a:p>
            <a:pPr marL="44450" indent="0" algn="just">
              <a:spcBef>
                <a:spcPts val="600"/>
              </a:spcBef>
              <a:buNone/>
            </a:pPr>
            <a:r>
              <a:rPr lang="ru-RU" altLang="ru-RU" sz="2000" b="1" i="1" dirty="0">
                <a:solidFill>
                  <a:schemeClr val="tx2">
                    <a:lumMod val="95000"/>
                    <a:lumOff val="5000"/>
                  </a:schemeClr>
                </a:solidFill>
                <a:latin typeface="Times New Roman" panose="02020603050405020304" pitchFamily="18" charset="0"/>
              </a:rPr>
              <a:t>до одного года</a:t>
            </a:r>
          </a:p>
          <a:p>
            <a:pPr marL="44450" indent="0" algn="just">
              <a:spcBef>
                <a:spcPts val="600"/>
              </a:spcBef>
              <a:buNone/>
            </a:pPr>
            <a:r>
              <a:rPr lang="ru-RU" altLang="ru-RU" sz="2000" b="1" i="1" dirty="0">
                <a:solidFill>
                  <a:schemeClr val="tx2">
                    <a:lumMod val="95000"/>
                    <a:lumOff val="5000"/>
                  </a:schemeClr>
                </a:solidFill>
                <a:latin typeface="Times New Roman" panose="02020603050405020304" pitchFamily="18" charset="0"/>
              </a:rPr>
              <a:t>замещены временно отсутствующего работника, за которым в соответствии с законом сохраняется место работы, - до выхода этого работника на </a:t>
            </a:r>
            <a:r>
              <a:rPr lang="ru-RU" altLang="ru-RU" sz="2000" b="1" i="1" dirty="0" smtClean="0">
                <a:solidFill>
                  <a:schemeClr val="tx2">
                    <a:lumMod val="95000"/>
                    <a:lumOff val="5000"/>
                  </a:schemeClr>
                </a:solidFill>
                <a:latin typeface="Times New Roman" panose="02020603050405020304" pitchFamily="18" charset="0"/>
              </a:rPr>
              <a:t>работу</a:t>
            </a:r>
            <a:endParaRPr lang="ru-RU" altLang="ru-RU" sz="20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738259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ИЗМЕНЕНИЕ ТРУДОВОГО ДОГОВОРА</a:t>
            </a:r>
            <a:endParaRPr lang="ru-RU" b="1" dirty="0"/>
          </a:p>
        </p:txBody>
      </p:sp>
      <p:sp>
        <p:nvSpPr>
          <p:cNvPr id="3" name="Объект 2"/>
          <p:cNvSpPr>
            <a:spLocks noGrp="1"/>
          </p:cNvSpPr>
          <p:nvPr>
            <p:ph idx="1"/>
          </p:nvPr>
        </p:nvSpPr>
        <p:spPr>
          <a:xfrm>
            <a:off x="365760" y="1536192"/>
            <a:ext cx="11594592" cy="5047488"/>
          </a:xfrm>
        </p:spPr>
        <p:txBody>
          <a:bodyPr rtlCol="0">
            <a:normAutofit fontScale="92500" lnSpcReduction="10000"/>
          </a:bodyPr>
          <a:lstStyle/>
          <a:p>
            <a:pPr marL="501650" indent="-457200" algn="just">
              <a:buFont typeface="Wingdings" panose="05000000000000000000" pitchFamily="2" charset="2"/>
              <a:buChar char="Ø"/>
            </a:pPr>
            <a:r>
              <a:rPr lang="ru-RU" altLang="ru-RU" sz="2800" b="1" i="1" dirty="0" smtClean="0">
                <a:solidFill>
                  <a:schemeClr val="tx2">
                    <a:lumMod val="95000"/>
                    <a:lumOff val="5000"/>
                  </a:schemeClr>
                </a:solidFill>
                <a:latin typeface="Times New Roman" panose="02020603050405020304" pitchFamily="18" charset="0"/>
              </a:rPr>
              <a:t>По </a:t>
            </a:r>
            <a:r>
              <a:rPr lang="ru-RU" altLang="ru-RU" sz="2800" b="1" i="1" dirty="0">
                <a:solidFill>
                  <a:schemeClr val="tx2">
                    <a:lumMod val="95000"/>
                    <a:lumOff val="5000"/>
                  </a:schemeClr>
                </a:solidFill>
                <a:latin typeface="Times New Roman" panose="02020603050405020304" pitchFamily="18" charset="0"/>
              </a:rPr>
              <a:t>мед. заключениям</a:t>
            </a:r>
          </a:p>
          <a:p>
            <a:pPr marL="501650" indent="-457200" algn="jus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на </a:t>
            </a:r>
            <a:r>
              <a:rPr lang="ru-RU" altLang="ru-RU" sz="2800" b="1" i="1" dirty="0">
                <a:solidFill>
                  <a:schemeClr val="tx2">
                    <a:lumMod val="95000"/>
                    <a:lumOff val="5000"/>
                  </a:schemeClr>
                </a:solidFill>
                <a:latin typeface="Times New Roman" panose="02020603050405020304" pitchFamily="18" charset="0"/>
              </a:rPr>
              <a:t>определенный </a:t>
            </a:r>
            <a:r>
              <a:rPr lang="ru-RU" altLang="ru-RU" sz="2800" b="1" i="1" dirty="0" smtClean="0">
                <a:solidFill>
                  <a:schemeClr val="tx2">
                    <a:lumMod val="95000"/>
                    <a:lumOff val="5000"/>
                  </a:schemeClr>
                </a:solidFill>
                <a:latin typeface="Times New Roman" panose="02020603050405020304" pitchFamily="18" charset="0"/>
              </a:rPr>
              <a:t>срок</a:t>
            </a:r>
          </a:p>
          <a:p>
            <a:pPr marL="44450" indent="0" algn="just">
              <a:buNone/>
            </a:pPr>
            <a:r>
              <a:rPr lang="ru-RU" altLang="ru-RU" sz="2800" b="1" i="1" dirty="0" smtClean="0">
                <a:solidFill>
                  <a:schemeClr val="tx2">
                    <a:lumMod val="95000"/>
                    <a:lumOff val="5000"/>
                  </a:schemeClr>
                </a:solidFill>
                <a:latin typeface="Times New Roman" panose="02020603050405020304" pitchFamily="18" charset="0"/>
              </a:rPr>
              <a:t>Если </a:t>
            </a:r>
            <a:r>
              <a:rPr lang="ru-RU" altLang="ru-RU" sz="2800" b="1" i="1" dirty="0">
                <a:solidFill>
                  <a:schemeClr val="tx2">
                    <a:lumMod val="95000"/>
                    <a:lumOff val="5000"/>
                  </a:schemeClr>
                </a:solidFill>
                <a:latin typeface="Times New Roman" panose="02020603050405020304" pitchFamily="18" charset="0"/>
              </a:rPr>
              <a:t>работник, нуждается в переводе на срок до 4 месяцев, отказывается от него либо соответствующая работа у работодателя отсутствует, то на срок он отстраняется от работы без начисления заработной платы – п.4 ст.76 </a:t>
            </a:r>
          </a:p>
          <a:p>
            <a:pPr marL="501650" indent="-457200" algn="jus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на </a:t>
            </a:r>
            <a:r>
              <a:rPr lang="ru-RU" altLang="ru-RU" sz="2800" b="1" i="1" dirty="0">
                <a:solidFill>
                  <a:schemeClr val="tx2">
                    <a:lumMod val="95000"/>
                    <a:lumOff val="5000"/>
                  </a:schemeClr>
                </a:solidFill>
                <a:latin typeface="Times New Roman" panose="02020603050405020304" pitchFamily="18" charset="0"/>
              </a:rPr>
              <a:t>неопределенный </a:t>
            </a:r>
            <a:r>
              <a:rPr lang="ru-RU" altLang="ru-RU" sz="2800" b="1" i="1" dirty="0" smtClean="0">
                <a:solidFill>
                  <a:schemeClr val="tx2">
                    <a:lumMod val="95000"/>
                    <a:lumOff val="5000"/>
                  </a:schemeClr>
                </a:solidFill>
                <a:latin typeface="Times New Roman" panose="02020603050405020304" pitchFamily="18" charset="0"/>
              </a:rPr>
              <a:t>срок</a:t>
            </a:r>
          </a:p>
          <a:p>
            <a:pPr marL="44450" indent="0" algn="just">
              <a:buNone/>
            </a:pPr>
            <a:r>
              <a:rPr lang="ru-RU" altLang="ru-RU" sz="2800" b="1" i="1" dirty="0" smtClean="0">
                <a:solidFill>
                  <a:schemeClr val="tx2">
                    <a:lumMod val="95000"/>
                    <a:lumOff val="5000"/>
                  </a:schemeClr>
                </a:solidFill>
                <a:latin typeface="Times New Roman" panose="02020603050405020304" pitchFamily="18" charset="0"/>
              </a:rPr>
              <a:t>Если </a:t>
            </a:r>
            <a:r>
              <a:rPr lang="ru-RU" altLang="ru-RU" sz="2800" b="1" i="1" dirty="0">
                <a:solidFill>
                  <a:schemeClr val="tx2">
                    <a:lumMod val="95000"/>
                    <a:lumOff val="5000"/>
                  </a:schemeClr>
                </a:solidFill>
                <a:latin typeface="Times New Roman" panose="02020603050405020304" pitchFamily="18" charset="0"/>
              </a:rPr>
              <a:t>работник нуждается в переводе на срок более 4 месяцев или в постоянном, отказывается от него либо соответствующая работа у работодателя отсутствует, трудовой договор прекращается – п.8 ст.77</a:t>
            </a:r>
          </a:p>
          <a:p>
            <a:pPr marL="44450" indent="0" algn="just">
              <a:buNone/>
            </a:pPr>
            <a:r>
              <a:rPr lang="ru-RU" altLang="ru-RU" sz="2800" b="1" i="1" dirty="0">
                <a:solidFill>
                  <a:schemeClr val="tx2">
                    <a:lumMod val="95000"/>
                    <a:lumOff val="5000"/>
                  </a:schemeClr>
                </a:solidFill>
                <a:latin typeface="Times New Roman" panose="02020603050405020304" pitchFamily="18" charset="0"/>
              </a:rPr>
              <a:t>При прекращении трудового договора работнику выплачивается выходное пособие в размере двухнедельного среднего заработка – ст. 178</a:t>
            </a:r>
          </a:p>
          <a:p>
            <a:pPr marL="501650" indent="-457200" algn="jus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671255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ИЗМЕНЕНИЕ ТРУДОВОГО ДОГОВОРА</a:t>
            </a:r>
            <a:endParaRPr lang="ru-RU" b="1" dirty="0"/>
          </a:p>
        </p:txBody>
      </p:sp>
      <p:sp>
        <p:nvSpPr>
          <p:cNvPr id="3" name="Объект 2"/>
          <p:cNvSpPr>
            <a:spLocks noGrp="1"/>
          </p:cNvSpPr>
          <p:nvPr>
            <p:ph idx="1"/>
          </p:nvPr>
        </p:nvSpPr>
        <p:spPr>
          <a:xfrm>
            <a:off x="365760" y="1536192"/>
            <a:ext cx="11594592" cy="5047488"/>
          </a:xfrm>
        </p:spPr>
        <p:txBody>
          <a:bodyPr rtlCol="0">
            <a:normAutofit/>
          </a:bodyPr>
          <a:lstStyle/>
          <a:p>
            <a:pPr marL="44450" indent="0" algn="just">
              <a:buNone/>
            </a:pPr>
            <a:r>
              <a:rPr lang="ru-RU" altLang="ru-RU" sz="2800" b="1" i="1" dirty="0" smtClean="0">
                <a:solidFill>
                  <a:schemeClr val="tx2">
                    <a:lumMod val="95000"/>
                    <a:lumOff val="5000"/>
                  </a:schemeClr>
                </a:solidFill>
                <a:latin typeface="Times New Roman" panose="02020603050405020304" pitchFamily="18" charset="0"/>
              </a:rPr>
              <a:t>Перемещение - не </a:t>
            </a:r>
            <a:r>
              <a:rPr lang="ru-RU" altLang="ru-RU" sz="2800" b="1" i="1" dirty="0">
                <a:solidFill>
                  <a:schemeClr val="tx2">
                    <a:lumMod val="95000"/>
                    <a:lumOff val="5000"/>
                  </a:schemeClr>
                </a:solidFill>
                <a:latin typeface="Times New Roman" panose="02020603050405020304" pitchFamily="18" charset="0"/>
              </a:rPr>
              <a:t>влечет за собой изменения определенных сторонами условий трудового договора, не требует согласие </a:t>
            </a:r>
            <a:r>
              <a:rPr lang="ru-RU" altLang="ru-RU" sz="2800" b="1" i="1" dirty="0" smtClean="0">
                <a:solidFill>
                  <a:schemeClr val="tx2">
                    <a:lumMod val="95000"/>
                    <a:lumOff val="5000"/>
                  </a:schemeClr>
                </a:solidFill>
                <a:latin typeface="Times New Roman" panose="02020603050405020304" pitchFamily="18" charset="0"/>
              </a:rPr>
              <a:t>работника</a:t>
            </a:r>
          </a:p>
          <a:p>
            <a:pPr marL="44450" indent="0" algn="just">
              <a:buNone/>
            </a:pPr>
            <a:endParaRPr lang="ru-RU" altLang="ru-RU" sz="2800" b="1" i="1" dirty="0">
              <a:solidFill>
                <a:schemeClr val="tx2">
                  <a:lumMod val="95000"/>
                  <a:lumOff val="5000"/>
                </a:schemeClr>
              </a:solidFill>
              <a:latin typeface="Times New Roman" panose="02020603050405020304" pitchFamily="18" charset="0"/>
            </a:endParaRPr>
          </a:p>
          <a:p>
            <a:pPr marL="501650" indent="-457200" algn="just">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на другое рабочее место</a:t>
            </a:r>
          </a:p>
          <a:p>
            <a:pPr marL="501650" indent="-457200" algn="jus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на </a:t>
            </a:r>
            <a:r>
              <a:rPr lang="ru-RU" altLang="ru-RU" sz="2800" b="1" i="1" dirty="0">
                <a:solidFill>
                  <a:schemeClr val="tx2">
                    <a:lumMod val="95000"/>
                    <a:lumOff val="5000"/>
                  </a:schemeClr>
                </a:solidFill>
                <a:latin typeface="Times New Roman" panose="02020603050405020304" pitchFamily="18" charset="0"/>
              </a:rPr>
              <a:t>другой механизм или агрегат</a:t>
            </a:r>
          </a:p>
          <a:p>
            <a:pPr marL="501650" indent="-457200" algn="just">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в </a:t>
            </a:r>
            <a:r>
              <a:rPr lang="ru-RU" altLang="ru-RU" sz="2800" b="1" i="1" dirty="0">
                <a:solidFill>
                  <a:schemeClr val="tx2">
                    <a:lumMod val="95000"/>
                    <a:lumOff val="5000"/>
                  </a:schemeClr>
                </a:solidFill>
                <a:latin typeface="Times New Roman" panose="02020603050405020304" pitchFamily="18" charset="0"/>
              </a:rPr>
              <a:t>другое структурное подразделение</a:t>
            </a:r>
          </a:p>
          <a:p>
            <a:pPr marL="501650" indent="-457200" algn="just">
              <a:buFont typeface="Wingdings" panose="05000000000000000000" pitchFamily="2" charset="2"/>
              <a:buChar char="ü"/>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3368839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ИЗМЕНЕНИЕ ТРУДОВОГО ДОГОВОРА</a:t>
            </a:r>
            <a:endParaRPr lang="ru-RU" b="1" dirty="0"/>
          </a:p>
        </p:txBody>
      </p:sp>
      <p:sp>
        <p:nvSpPr>
          <p:cNvPr id="3" name="Объект 2"/>
          <p:cNvSpPr>
            <a:spLocks noGrp="1"/>
          </p:cNvSpPr>
          <p:nvPr>
            <p:ph idx="1"/>
          </p:nvPr>
        </p:nvSpPr>
        <p:spPr>
          <a:xfrm>
            <a:off x="64008" y="1536192"/>
            <a:ext cx="12127992" cy="5047488"/>
          </a:xfrm>
        </p:spPr>
        <p:txBody>
          <a:bodyPr rtlCol="0">
            <a:normAutofit lnSpcReduction="10000"/>
          </a:bodyPr>
          <a:lstStyle/>
          <a:p>
            <a:pPr marL="44450" indent="0" algn="ctr">
              <a:spcBef>
                <a:spcPts val="600"/>
              </a:spcBef>
              <a:buNone/>
            </a:pPr>
            <a:r>
              <a:rPr lang="ru-RU" altLang="ru-RU" sz="2800" b="1" i="1" dirty="0">
                <a:solidFill>
                  <a:schemeClr val="tx2">
                    <a:lumMod val="95000"/>
                    <a:lumOff val="5000"/>
                  </a:schemeClr>
                </a:solidFill>
                <a:latin typeface="Times New Roman" panose="02020603050405020304" pitchFamily="18" charset="0"/>
              </a:rPr>
              <a:t>Изменение определенных сторонами условий трудового договора </a:t>
            </a:r>
            <a:endParaRPr lang="ru-RU" altLang="ru-RU" sz="2800" b="1" i="1" dirty="0" smtClean="0">
              <a:solidFill>
                <a:schemeClr val="tx2">
                  <a:lumMod val="95000"/>
                  <a:lumOff val="5000"/>
                </a:schemeClr>
              </a:solidFill>
              <a:latin typeface="Times New Roman" panose="02020603050405020304" pitchFamily="18" charset="0"/>
            </a:endParaRPr>
          </a:p>
          <a:p>
            <a:pPr marL="44450" indent="0" algn="ctr">
              <a:spcBef>
                <a:spcPts val="600"/>
              </a:spcBef>
              <a:buNone/>
            </a:pPr>
            <a:r>
              <a:rPr lang="ru-RU" altLang="ru-RU" sz="2800" b="1" i="1" dirty="0" smtClean="0">
                <a:solidFill>
                  <a:srgbClr val="FF0000"/>
                </a:solidFill>
                <a:latin typeface="Times New Roman" panose="02020603050405020304" pitchFamily="18" charset="0"/>
              </a:rPr>
              <a:t>! кроме </a:t>
            </a:r>
            <a:r>
              <a:rPr lang="ru-RU" altLang="ru-RU" sz="2800" b="1" i="1" dirty="0">
                <a:solidFill>
                  <a:srgbClr val="FF0000"/>
                </a:solidFill>
                <a:latin typeface="Times New Roman" panose="02020603050405020304" pitchFamily="18" charset="0"/>
              </a:rPr>
              <a:t>трудовой </a:t>
            </a:r>
            <a:r>
              <a:rPr lang="ru-RU" altLang="ru-RU" sz="2800" b="1" i="1" dirty="0" smtClean="0">
                <a:solidFill>
                  <a:srgbClr val="FF0000"/>
                </a:solidFill>
                <a:latin typeface="Times New Roman" panose="02020603050405020304" pitchFamily="18" charset="0"/>
              </a:rPr>
              <a:t>функции</a:t>
            </a:r>
            <a:r>
              <a:rPr lang="ru-RU" altLang="ru-RU" sz="2800" b="1" i="1" dirty="0" smtClean="0">
                <a:solidFill>
                  <a:schemeClr val="tx2">
                    <a:lumMod val="95000"/>
                    <a:lumOff val="5000"/>
                  </a:schemeClr>
                </a:solidFill>
                <a:latin typeface="Times New Roman" panose="02020603050405020304" pitchFamily="18" charset="0"/>
              </a:rPr>
              <a:t> </a:t>
            </a:r>
          </a:p>
          <a:p>
            <a:pPr marL="44450" indent="0" algn="ctr">
              <a:spcBef>
                <a:spcPts val="600"/>
              </a:spcBef>
              <a:buNone/>
            </a:pPr>
            <a:r>
              <a:rPr lang="ru-RU" altLang="ru-RU" sz="2800" b="1" i="1" dirty="0" smtClean="0">
                <a:solidFill>
                  <a:schemeClr val="tx2">
                    <a:lumMod val="95000"/>
                    <a:lumOff val="5000"/>
                  </a:schemeClr>
                </a:solidFill>
                <a:latin typeface="Times New Roman" panose="02020603050405020304" pitchFamily="18" charset="0"/>
              </a:rPr>
              <a:t>связи </a:t>
            </a:r>
            <a:r>
              <a:rPr lang="ru-RU" altLang="ru-RU" sz="2800" b="1" i="1" dirty="0">
                <a:solidFill>
                  <a:schemeClr val="tx2">
                    <a:lumMod val="95000"/>
                    <a:lumOff val="5000"/>
                  </a:schemeClr>
                </a:solidFill>
                <a:latin typeface="Times New Roman" panose="02020603050405020304" pitchFamily="18" charset="0"/>
              </a:rPr>
              <a:t>с изменением организационных или технологических условий труда </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О предстоящих изменениях и о причинах, вызвавших их работодатель обязан уведомить работника в письменной форме не позднее чем за 2 месяца</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Если </a:t>
            </a:r>
            <a:r>
              <a:rPr lang="ru-RU" altLang="ru-RU" sz="2800" b="1" i="1" dirty="0">
                <a:solidFill>
                  <a:schemeClr val="tx2">
                    <a:lumMod val="95000"/>
                    <a:lumOff val="5000"/>
                  </a:schemeClr>
                </a:solidFill>
                <a:latin typeface="Times New Roman" panose="02020603050405020304" pitchFamily="18" charset="0"/>
              </a:rPr>
              <a:t>работник не согласен работать в новых условиях, то работодатель обязан предложить перевод</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При </a:t>
            </a:r>
            <a:r>
              <a:rPr lang="ru-RU" altLang="ru-RU" sz="2800" b="1" i="1" dirty="0">
                <a:solidFill>
                  <a:schemeClr val="tx2">
                    <a:lumMod val="95000"/>
                    <a:lumOff val="5000"/>
                  </a:schemeClr>
                </a:solidFill>
                <a:latin typeface="Times New Roman" panose="02020603050405020304" pitchFamily="18" charset="0"/>
              </a:rPr>
              <a:t>отсутствии у работодателя подходящей работы или отказе от нее трудовой договор прекращается - п.7 ст. 77</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При прекращении трудового договора работнику выплачивается выходное пособие в размере двухнедельного среднего заработка – ст. 178</a:t>
            </a:r>
          </a:p>
        </p:txBody>
      </p:sp>
    </p:spTree>
    <p:extLst>
      <p:ext uri="{BB962C8B-B14F-4D97-AF65-F5344CB8AC3E}">
        <p14:creationId xmlns:p14="http://schemas.microsoft.com/office/powerpoint/2010/main" val="2978487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03504" y="1873584"/>
            <a:ext cx="8229600" cy="2560320"/>
          </a:xfrm>
        </p:spPr>
        <p:txBody>
          <a:bodyPr rtlCol="0">
            <a:normAutofit/>
          </a:bodyPr>
          <a:lstStyle/>
          <a:p>
            <a:pPr algn="ctr"/>
            <a:r>
              <a:rPr lang="ru-RU" sz="4800" b="1" dirty="0">
                <a:solidFill>
                  <a:schemeClr val="tx2">
                    <a:lumMod val="95000"/>
                    <a:lumOff val="5000"/>
                  </a:schemeClr>
                </a:solidFill>
              </a:rPr>
              <a:t>Изменения в </a:t>
            </a:r>
            <a:br>
              <a:rPr lang="ru-RU" sz="4800" b="1" dirty="0">
                <a:solidFill>
                  <a:schemeClr val="tx2">
                    <a:lumMod val="95000"/>
                    <a:lumOff val="5000"/>
                  </a:schemeClr>
                </a:solidFill>
              </a:rPr>
            </a:br>
            <a:r>
              <a:rPr lang="ru-RU" sz="4800" b="1" dirty="0">
                <a:solidFill>
                  <a:schemeClr val="tx2">
                    <a:lumMod val="95000"/>
                    <a:lumOff val="5000"/>
                  </a:schemeClr>
                </a:solidFill>
              </a:rPr>
              <a:t>Трудовом законодательстве</a:t>
            </a:r>
          </a:p>
        </p:txBody>
      </p:sp>
    </p:spTree>
    <p:extLst>
      <p:ext uri="{BB962C8B-B14F-4D97-AF65-F5344CB8AC3E}">
        <p14:creationId xmlns:p14="http://schemas.microsoft.com/office/powerpoint/2010/main" val="1068071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ИЗМЕНЕНИЕ ТРУДОВОГО ДОГОВОРА</a:t>
            </a:r>
            <a:endParaRPr lang="ru-RU" b="1" dirty="0"/>
          </a:p>
        </p:txBody>
      </p:sp>
      <p:sp>
        <p:nvSpPr>
          <p:cNvPr id="3" name="Объект 2"/>
          <p:cNvSpPr>
            <a:spLocks noGrp="1"/>
          </p:cNvSpPr>
          <p:nvPr>
            <p:ph idx="1"/>
          </p:nvPr>
        </p:nvSpPr>
        <p:spPr>
          <a:xfrm>
            <a:off x="64008" y="1536192"/>
            <a:ext cx="12127992" cy="5047488"/>
          </a:xfrm>
        </p:spPr>
        <p:txBody>
          <a:bodyPr rtlCol="0">
            <a:normAutofit fontScale="92500" lnSpcReduction="20000"/>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Отстранение от работы </a:t>
            </a:r>
            <a:r>
              <a:rPr lang="ru-RU" altLang="ru-RU" sz="2800" b="1" i="1" dirty="0" smtClean="0">
                <a:solidFill>
                  <a:schemeClr val="tx2">
                    <a:lumMod val="95000"/>
                    <a:lumOff val="5000"/>
                  </a:schemeClr>
                </a:solidFill>
                <a:latin typeface="Times New Roman" panose="02020603050405020304" pitchFamily="18" charset="0"/>
              </a:rPr>
              <a:t>– это </a:t>
            </a:r>
            <a:r>
              <a:rPr lang="ru-RU" altLang="ru-RU" sz="2800" b="1" i="1" dirty="0">
                <a:solidFill>
                  <a:schemeClr val="tx2">
                    <a:lumMod val="95000"/>
                    <a:lumOff val="5000"/>
                  </a:schemeClr>
                </a:solidFill>
                <a:latin typeface="Times New Roman" panose="02020603050405020304" pitchFamily="18" charset="0"/>
              </a:rPr>
              <a:t>временное недопущение к работе работника на период до устранения обстоятельств послуживших основанием для отстранение </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 </a:t>
            </a:r>
            <a:r>
              <a:rPr lang="ru-RU" altLang="ru-RU" sz="2800" b="1" i="1" dirty="0">
                <a:solidFill>
                  <a:srgbClr val="FF0000"/>
                </a:solidFill>
                <a:latin typeface="Times New Roman" panose="02020603050405020304" pitchFamily="18" charset="0"/>
              </a:rPr>
              <a:t>Работодатель обязан отстранить работника:</a:t>
            </a:r>
          </a:p>
          <a:p>
            <a:pPr marL="44450" indent="403225" algn="just">
              <a:spcBef>
                <a:spcPts val="600"/>
              </a:spcBef>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появившегося </a:t>
            </a:r>
            <a:r>
              <a:rPr lang="ru-RU" altLang="ru-RU" sz="2800" b="1" i="1" dirty="0">
                <a:solidFill>
                  <a:schemeClr val="tx2">
                    <a:lumMod val="95000"/>
                    <a:lumOff val="5000"/>
                  </a:schemeClr>
                </a:solidFill>
                <a:latin typeface="Times New Roman" panose="02020603050405020304" pitchFamily="18" charset="0"/>
              </a:rPr>
              <a:t>на работе в состоянии  опьянения</a:t>
            </a:r>
          </a:p>
          <a:p>
            <a:pPr marL="44450" indent="403225"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 не прошедшего обучение и проверку знаний и навыков в области охраны труда</a:t>
            </a:r>
          </a:p>
          <a:p>
            <a:pPr marL="44450" indent="403225"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 не прошедшего обязательный медицинский осмотр </a:t>
            </a:r>
          </a:p>
          <a:p>
            <a:pPr marL="44450" indent="403225"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 при выявлении в соответствии с медицинским заключением, противопоказаний для выполнения работы </a:t>
            </a:r>
            <a:r>
              <a:rPr lang="ru-RU" altLang="ru-RU" sz="2800" b="1" i="1" dirty="0">
                <a:solidFill>
                  <a:srgbClr val="FF0000"/>
                </a:solidFill>
                <a:latin typeface="Times New Roman" panose="02020603050405020304" pitchFamily="18" charset="0"/>
              </a:rPr>
              <a:t>*</a:t>
            </a:r>
          </a:p>
          <a:p>
            <a:pPr marL="44450" indent="403225"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 не применяющего выданные ему в установленном порядке средства индивидуальной защиты</a:t>
            </a:r>
          </a:p>
          <a:p>
            <a:pPr marL="44450" indent="403225"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в случае приостановления действия на срок до 2 мес. специального права работника</a:t>
            </a:r>
            <a:r>
              <a:rPr lang="ru-RU" altLang="ru-RU" sz="2800" b="1" i="1" dirty="0">
                <a:solidFill>
                  <a:srgbClr val="FF0000"/>
                </a:solidFill>
                <a:latin typeface="Times New Roman" panose="02020603050405020304" pitchFamily="18" charset="0"/>
              </a:rPr>
              <a:t>*</a:t>
            </a:r>
          </a:p>
          <a:p>
            <a:pPr marL="44450" indent="403225" algn="just">
              <a:spcBef>
                <a:spcPts val="600"/>
              </a:spcBef>
              <a:buNone/>
            </a:pPr>
            <a:r>
              <a:rPr lang="ru-RU" altLang="ru-RU" sz="2800" b="1" i="1" dirty="0">
                <a:solidFill>
                  <a:srgbClr val="FF0000"/>
                </a:solidFill>
                <a:latin typeface="Times New Roman" panose="02020603050405020304" pitchFamily="18" charset="0"/>
              </a:rPr>
              <a:t>*</a:t>
            </a:r>
            <a:r>
              <a:rPr lang="ru-RU" altLang="ru-RU" sz="2800" b="1" i="1" dirty="0" smtClean="0">
                <a:solidFill>
                  <a:schemeClr val="tx2">
                    <a:lumMod val="95000"/>
                    <a:lumOff val="5000"/>
                  </a:schemeClr>
                </a:solidFill>
                <a:latin typeface="Times New Roman" panose="02020603050405020304" pitchFamily="18" charset="0"/>
              </a:rPr>
              <a:t>через </a:t>
            </a:r>
            <a:r>
              <a:rPr lang="ru-RU" altLang="ru-RU" sz="2800" b="1" i="1" dirty="0">
                <a:solidFill>
                  <a:schemeClr val="tx2">
                    <a:lumMod val="95000"/>
                    <a:lumOff val="5000"/>
                  </a:schemeClr>
                </a:solidFill>
                <a:latin typeface="Times New Roman" panose="02020603050405020304" pitchFamily="18" charset="0"/>
              </a:rPr>
              <a:t>перевод</a:t>
            </a:r>
          </a:p>
        </p:txBody>
      </p:sp>
    </p:spTree>
    <p:extLst>
      <p:ext uri="{BB962C8B-B14F-4D97-AF65-F5344CB8AC3E}">
        <p14:creationId xmlns:p14="http://schemas.microsoft.com/office/powerpoint/2010/main" val="3592169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ПРЕКРАЩЕНИЕ ТРУДОВОГО ДОГОВОРА</a:t>
            </a:r>
            <a:endParaRPr lang="ru-RU" b="1" dirty="0"/>
          </a:p>
        </p:txBody>
      </p:sp>
      <p:sp>
        <p:nvSpPr>
          <p:cNvPr id="3" name="Объект 2"/>
          <p:cNvSpPr>
            <a:spLocks noGrp="1"/>
          </p:cNvSpPr>
          <p:nvPr>
            <p:ph idx="1"/>
          </p:nvPr>
        </p:nvSpPr>
        <p:spPr>
          <a:xfrm>
            <a:off x="64008" y="1536192"/>
            <a:ext cx="12127992" cy="5047488"/>
          </a:xfrm>
        </p:spPr>
        <p:txBody>
          <a:bodyPr rtlCol="0">
            <a:normAutofit/>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Днем прекращения трудового договора практически во всех случаях является последний день работы работника</a:t>
            </a:r>
          </a:p>
          <a:p>
            <a:pPr marL="44450" indent="403225" algn="just">
              <a:spcBef>
                <a:spcPts val="600"/>
              </a:spcBef>
              <a:buNone/>
            </a:pP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Прекращение </a:t>
            </a:r>
            <a:r>
              <a:rPr lang="ru-RU" altLang="ru-RU" sz="2800" b="1" i="1" dirty="0">
                <a:solidFill>
                  <a:schemeClr val="tx2">
                    <a:lumMod val="95000"/>
                    <a:lumOff val="5000"/>
                  </a:schemeClr>
                </a:solidFill>
                <a:latin typeface="Times New Roman" panose="02020603050405020304" pitchFamily="18" charset="0"/>
              </a:rPr>
              <a:t>трудового договора оформляется приказом работодателя</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В день прекращения трудового договора работодатель обязан:</a:t>
            </a:r>
          </a:p>
          <a:p>
            <a:pPr marL="501650" indent="-457200"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 выдать работнику трудовую книжку или предоставить сведения о трудовой деятельности</a:t>
            </a:r>
          </a:p>
          <a:p>
            <a:pPr marL="501650" indent="-457200"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 произвести с работником окончательный расчет</a:t>
            </a:r>
          </a:p>
          <a:p>
            <a:pPr marL="501650" indent="-457200"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 по письменному заявлению работника выдать заверенные надлежащим образом копии документов, связанных с работой</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2938144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ПРЕКРАЩЕНИЕ ТРУДОВОГО ДОГОВОРА</a:t>
            </a:r>
            <a:endParaRPr lang="ru-RU" b="1" dirty="0"/>
          </a:p>
        </p:txBody>
      </p:sp>
      <p:sp>
        <p:nvSpPr>
          <p:cNvPr id="3" name="Объект 2"/>
          <p:cNvSpPr>
            <a:spLocks noGrp="1"/>
          </p:cNvSpPr>
          <p:nvPr>
            <p:ph idx="1"/>
          </p:nvPr>
        </p:nvSpPr>
        <p:spPr>
          <a:xfrm>
            <a:off x="64008" y="1536192"/>
            <a:ext cx="12127992" cy="5047488"/>
          </a:xfrm>
        </p:spPr>
        <p:txBody>
          <a:bodyPr rtlCol="0">
            <a:normAutofit fontScale="92500" lnSpcReduction="10000"/>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Общие основания прекращения </a:t>
            </a:r>
            <a:r>
              <a:rPr lang="ru-RU" altLang="ru-RU" sz="2800" b="1" i="1" dirty="0" smtClean="0">
                <a:solidFill>
                  <a:schemeClr val="tx2">
                    <a:lumMod val="95000"/>
                    <a:lumOff val="5000"/>
                  </a:schemeClr>
                </a:solidFill>
                <a:latin typeface="Times New Roman" panose="02020603050405020304" pitchFamily="18" charset="0"/>
              </a:rPr>
              <a:t>трудового </a:t>
            </a:r>
            <a:r>
              <a:rPr lang="ru-RU" altLang="ru-RU" sz="2800" b="1" i="1" dirty="0">
                <a:solidFill>
                  <a:schemeClr val="tx2">
                    <a:lumMod val="95000"/>
                    <a:lumOff val="5000"/>
                  </a:schemeClr>
                </a:solidFill>
                <a:latin typeface="Times New Roman" panose="02020603050405020304" pitchFamily="18" charset="0"/>
              </a:rPr>
              <a:t>договора</a:t>
            </a:r>
          </a:p>
          <a:p>
            <a:pPr marL="44450" indent="403225" algn="just">
              <a:spcBef>
                <a:spcPts val="600"/>
              </a:spcBef>
              <a:buNone/>
            </a:pPr>
            <a:r>
              <a:rPr lang="ru-RU" altLang="ru-RU" sz="2800" b="1" i="1" dirty="0">
                <a:solidFill>
                  <a:schemeClr val="accent5">
                    <a:lumMod val="50000"/>
                  </a:schemeClr>
                </a:solidFill>
                <a:latin typeface="Times New Roman" panose="02020603050405020304" pitchFamily="18" charset="0"/>
              </a:rPr>
              <a:t>1) соглашение сторон</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Трудовой договор может быть в любое время расторгнут по соглашению сторон этого договора</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Аннулирование договоренности относительно срока и основания увольнения возможно лишь при взаимном согласии работодателя и работника (п.20 ППВС № 2 от 17.03.2004г.)</a:t>
            </a:r>
          </a:p>
          <a:p>
            <a:pPr marL="44450" indent="403225" algn="just">
              <a:spcBef>
                <a:spcPts val="600"/>
              </a:spcBef>
              <a:buNone/>
            </a:pPr>
            <a:r>
              <a:rPr lang="ru-RU" altLang="ru-RU" sz="2800" b="1" i="1" dirty="0">
                <a:solidFill>
                  <a:schemeClr val="accent5">
                    <a:lumMod val="50000"/>
                  </a:schemeClr>
                </a:solidFill>
                <a:latin typeface="Times New Roman" panose="02020603050405020304" pitchFamily="18" charset="0"/>
              </a:rPr>
              <a:t>2) истечение срока трудового договора</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Работник должен быть предупрежден в письменной форме не менее чем за 3 календарных дня до увольнения</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Если ни одна из сторон не потребовала расторжения срочного трудового договора и работник продолжает работу после истечения срока действия трудового договора, условие о срочном характере утрачивает силу и трудовой договор считается заключенным на неопределенный срок</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1794705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ПРЕКРАЩЕНИЕ ТРУДОВОГО ДОГОВОРА</a:t>
            </a:r>
            <a:endParaRPr lang="ru-RU" b="1" dirty="0"/>
          </a:p>
        </p:txBody>
      </p:sp>
      <p:sp>
        <p:nvSpPr>
          <p:cNvPr id="3" name="Объект 2"/>
          <p:cNvSpPr>
            <a:spLocks noGrp="1"/>
          </p:cNvSpPr>
          <p:nvPr>
            <p:ph idx="1"/>
          </p:nvPr>
        </p:nvSpPr>
        <p:spPr>
          <a:xfrm>
            <a:off x="64008" y="1536192"/>
            <a:ext cx="12127992" cy="5047488"/>
          </a:xfrm>
        </p:spPr>
        <p:txBody>
          <a:bodyPr rtlCol="0">
            <a:normAutofit/>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Общие основания прекращения </a:t>
            </a:r>
            <a:r>
              <a:rPr lang="ru-RU" altLang="ru-RU" sz="2800" b="1" i="1" dirty="0" smtClean="0">
                <a:solidFill>
                  <a:schemeClr val="tx2">
                    <a:lumMod val="95000"/>
                    <a:lumOff val="5000"/>
                  </a:schemeClr>
                </a:solidFill>
                <a:latin typeface="Times New Roman" panose="02020603050405020304" pitchFamily="18" charset="0"/>
              </a:rPr>
              <a:t>трудового </a:t>
            </a:r>
            <a:r>
              <a:rPr lang="ru-RU" altLang="ru-RU" sz="2800" b="1" i="1" dirty="0">
                <a:solidFill>
                  <a:schemeClr val="tx2">
                    <a:lumMod val="95000"/>
                    <a:lumOff val="5000"/>
                  </a:schemeClr>
                </a:solidFill>
                <a:latin typeface="Times New Roman" panose="02020603050405020304" pitchFamily="18" charset="0"/>
              </a:rPr>
              <a:t>договора</a:t>
            </a:r>
          </a:p>
          <a:p>
            <a:pPr marL="44450" indent="403225" algn="just">
              <a:spcBef>
                <a:spcPts val="600"/>
              </a:spcBef>
              <a:buNone/>
            </a:pPr>
            <a:r>
              <a:rPr lang="ru-RU" altLang="ru-RU" sz="2800" b="1" i="1" dirty="0" smtClean="0">
                <a:solidFill>
                  <a:schemeClr val="accent5">
                    <a:lumMod val="50000"/>
                  </a:schemeClr>
                </a:solidFill>
                <a:latin typeface="Times New Roman" panose="02020603050405020304" pitchFamily="18" charset="0"/>
              </a:rPr>
              <a:t>3</a:t>
            </a:r>
            <a:r>
              <a:rPr lang="ru-RU" altLang="ru-RU" sz="2800" b="1" i="1" dirty="0">
                <a:solidFill>
                  <a:schemeClr val="accent5">
                    <a:lumMod val="50000"/>
                  </a:schemeClr>
                </a:solidFill>
                <a:latin typeface="Times New Roman" panose="02020603050405020304" pitchFamily="18" charset="0"/>
              </a:rPr>
              <a:t>) расторжение трудового договора по инициативе работника</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Работник предупреждает работодателя о предстоящем увольнении в письменной форме не позднее чем за 2 недели</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Расторжение трудового договора по инициативе работника допустимо если подача заявления об увольнении являлась добровольным его волеизъявлением (п.22 ППВС № 2 от 17.03.2004г.)</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2800" b="1" i="1" dirty="0">
                <a:solidFill>
                  <a:schemeClr val="accent5">
                    <a:lumMod val="50000"/>
                  </a:schemeClr>
                </a:solidFill>
                <a:latin typeface="Times New Roman" panose="02020603050405020304" pitchFamily="18" charset="0"/>
              </a:rPr>
              <a:t>4) расторжение трудового договора по инициативе работодателя</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3369530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ПРЕКРАЩЕНИЕ ТРУДОВОГО ДОГОВОРА</a:t>
            </a:r>
            <a:endParaRPr lang="ru-RU" b="1" dirty="0"/>
          </a:p>
        </p:txBody>
      </p:sp>
      <p:sp>
        <p:nvSpPr>
          <p:cNvPr id="3" name="Объект 2"/>
          <p:cNvSpPr>
            <a:spLocks noGrp="1"/>
          </p:cNvSpPr>
          <p:nvPr>
            <p:ph idx="1"/>
          </p:nvPr>
        </p:nvSpPr>
        <p:spPr>
          <a:xfrm>
            <a:off x="64008" y="1536192"/>
            <a:ext cx="12127992" cy="5047488"/>
          </a:xfrm>
        </p:spPr>
        <p:txBody>
          <a:bodyPr rtlCol="0">
            <a:normAutofit fontScale="92500" lnSpcReduction="10000"/>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Ст.81 Трудового кодекса РФ:</a:t>
            </a:r>
          </a:p>
          <a:p>
            <a:pPr marL="44450" indent="403225" algn="just">
              <a:spcBef>
                <a:spcPts val="600"/>
              </a:spcBef>
              <a:buNone/>
            </a:pPr>
            <a:r>
              <a:rPr lang="ru-RU" altLang="ru-RU" sz="2800" b="1" i="1" dirty="0">
                <a:solidFill>
                  <a:schemeClr val="accent5">
                    <a:lumMod val="50000"/>
                  </a:schemeClr>
                </a:solidFill>
                <a:latin typeface="Times New Roman" panose="02020603050405020304" pitchFamily="18" charset="0"/>
              </a:rPr>
              <a:t> </a:t>
            </a:r>
            <a:r>
              <a:rPr lang="ru-RU" altLang="ru-RU" sz="2800" b="1" i="1" dirty="0" smtClean="0">
                <a:solidFill>
                  <a:schemeClr val="accent5">
                    <a:lumMod val="50000"/>
                  </a:schemeClr>
                </a:solidFill>
                <a:latin typeface="Times New Roman" panose="02020603050405020304" pitchFamily="18" charset="0"/>
              </a:rPr>
              <a:t>1) ликвидации </a:t>
            </a:r>
            <a:r>
              <a:rPr lang="ru-RU" altLang="ru-RU" sz="2800" b="1" i="1" dirty="0">
                <a:solidFill>
                  <a:schemeClr val="accent5">
                    <a:lumMod val="50000"/>
                  </a:schemeClr>
                </a:solidFill>
                <a:latin typeface="Times New Roman" panose="02020603050405020304" pitchFamily="18" charset="0"/>
              </a:rPr>
              <a:t>организации либо прекращения деятельности ИП</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Ликвидация - это прекращение деятельности организации без перехода его прав и обязанностей к другим лицам</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Работодатель обязан уведомить о предстоящем увольнении:</a:t>
            </a:r>
          </a:p>
          <a:p>
            <a:pPr marL="501650" indent="-457200" algn="just">
              <a:spcBef>
                <a:spcPts val="600"/>
              </a:spcBef>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службу </a:t>
            </a:r>
            <a:r>
              <a:rPr lang="ru-RU" altLang="ru-RU" sz="2800" b="1" i="1" dirty="0">
                <a:solidFill>
                  <a:schemeClr val="tx2">
                    <a:lumMod val="95000"/>
                    <a:lumOff val="5000"/>
                  </a:schemeClr>
                </a:solidFill>
                <a:latin typeface="Times New Roman" panose="02020603050405020304" pitchFamily="18" charset="0"/>
              </a:rPr>
              <a:t>занятости: </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за 2 месяца - работодатель-организация;</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за 2 недели - работодатель - индивидуальный предприниматель;</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при массовом увольнении за 3 месяца.</a:t>
            </a:r>
          </a:p>
          <a:p>
            <a:pPr marL="501650" indent="-457200" algn="just">
              <a:spcBef>
                <a:spcPts val="600"/>
              </a:spcBef>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выборный </a:t>
            </a:r>
            <a:r>
              <a:rPr lang="ru-RU" altLang="ru-RU" sz="2800" b="1" i="1" dirty="0">
                <a:solidFill>
                  <a:schemeClr val="tx2">
                    <a:lumMod val="95000"/>
                    <a:lumOff val="5000"/>
                  </a:schemeClr>
                </a:solidFill>
                <a:latin typeface="Times New Roman" panose="02020603050405020304" pitchFamily="18" charset="0"/>
              </a:rPr>
              <a:t>орган первичной профсоюзной организации:</a:t>
            </a:r>
          </a:p>
          <a:p>
            <a:pPr marL="44450" indent="0"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не </a:t>
            </a:r>
            <a:r>
              <a:rPr lang="ru-RU" altLang="ru-RU" sz="2800" b="1" i="1" dirty="0">
                <a:solidFill>
                  <a:schemeClr val="tx2">
                    <a:lumMod val="95000"/>
                    <a:lumOff val="5000"/>
                  </a:schemeClr>
                </a:solidFill>
                <a:latin typeface="Times New Roman" panose="02020603050405020304" pitchFamily="18" charset="0"/>
              </a:rPr>
              <a:t>позднее чем за 2 месяца до начала проведения соответствующих мероприятий, при массовом увольнении за 3 месяца. </a:t>
            </a:r>
          </a:p>
          <a:p>
            <a:pPr marL="501650" indent="-457200" algn="just">
              <a:spcBef>
                <a:spcPts val="600"/>
              </a:spcBef>
              <a:buFont typeface="Wingdings" panose="05000000000000000000" pitchFamily="2" charset="2"/>
              <a:buChar char="ü"/>
            </a:pPr>
            <a:r>
              <a:rPr lang="ru-RU" altLang="ru-RU" sz="2800" b="1" i="1" dirty="0" smtClean="0">
                <a:solidFill>
                  <a:schemeClr val="tx2">
                    <a:lumMod val="95000"/>
                    <a:lumOff val="5000"/>
                  </a:schemeClr>
                </a:solidFill>
                <a:latin typeface="Times New Roman" panose="02020603050405020304" pitchFamily="18" charset="0"/>
              </a:rPr>
              <a:t>работника</a:t>
            </a:r>
            <a:r>
              <a:rPr lang="ru-RU" altLang="ru-RU" sz="2800" b="1" i="1" dirty="0">
                <a:solidFill>
                  <a:schemeClr val="tx2">
                    <a:lumMod val="95000"/>
                    <a:lumOff val="5000"/>
                  </a:schemeClr>
                </a:solidFill>
                <a:latin typeface="Times New Roman" panose="02020603050405020304" pitchFamily="18" charset="0"/>
              </a:rPr>
              <a:t>, под роспись, не позднее чем за 2 месяца до увольнения </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2594860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ПРЕКРАЩЕНИЕ ТРУДОВОГО ДОГОВОРА</a:t>
            </a:r>
            <a:endParaRPr lang="ru-RU" b="1" dirty="0"/>
          </a:p>
        </p:txBody>
      </p:sp>
      <p:sp>
        <p:nvSpPr>
          <p:cNvPr id="3" name="Объект 2"/>
          <p:cNvSpPr>
            <a:spLocks noGrp="1"/>
          </p:cNvSpPr>
          <p:nvPr>
            <p:ph idx="1"/>
          </p:nvPr>
        </p:nvSpPr>
        <p:spPr>
          <a:xfrm>
            <a:off x="64008" y="1536192"/>
            <a:ext cx="12024360" cy="5047488"/>
          </a:xfrm>
        </p:spPr>
        <p:txBody>
          <a:bodyPr rtlCol="0">
            <a:normAutofit fontScale="85000" lnSpcReduction="20000"/>
          </a:bodyPr>
          <a:lstStyle/>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Ст.81 Трудового кодекса РФ:</a:t>
            </a:r>
          </a:p>
          <a:p>
            <a:pPr marL="44450" indent="403225" algn="just">
              <a:spcBef>
                <a:spcPts val="600"/>
              </a:spcBef>
              <a:buNone/>
            </a:pPr>
            <a:r>
              <a:rPr lang="ru-RU" altLang="ru-RU" sz="2800" b="1" i="1" dirty="0" smtClean="0">
                <a:solidFill>
                  <a:schemeClr val="accent5">
                    <a:lumMod val="50000"/>
                  </a:schemeClr>
                </a:solidFill>
                <a:latin typeface="Times New Roman" panose="02020603050405020304" pitchFamily="18" charset="0"/>
              </a:rPr>
              <a:t>2</a:t>
            </a:r>
            <a:r>
              <a:rPr lang="ru-RU" altLang="ru-RU" sz="2800" b="1" i="1" dirty="0">
                <a:solidFill>
                  <a:schemeClr val="accent5">
                    <a:lumMod val="50000"/>
                  </a:schemeClr>
                </a:solidFill>
                <a:latin typeface="Times New Roman" panose="02020603050405020304" pitchFamily="18" charset="0"/>
              </a:rPr>
              <a:t>) сокращения численности или штата работников организации, ИП</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Сокращение численности — это уменьшение количества штатных единиц по определенной должности</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Сокращение штата – это исключение (упразднение) как отдельных структурных подразделений, так и штатных должностей</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Работодатель обязан:</a:t>
            </a:r>
          </a:p>
          <a:p>
            <a:pPr marL="501650" indent="-457200"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 выявить лиц, которых запрещено увольнять (ст.261 ТК РФ)</a:t>
            </a:r>
          </a:p>
          <a:p>
            <a:pPr marL="501650" indent="-457200"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определить круг лиц, имеющих преимущественное право на оставление на работе (ст.179 ТК РФ)</a:t>
            </a:r>
          </a:p>
          <a:p>
            <a:pPr marL="501650" indent="-457200"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письменно и персонально уведомить каждого работника, не позднее чем за 2 месяца до увольнения </a:t>
            </a:r>
          </a:p>
          <a:p>
            <a:pPr marL="501650" indent="-457200"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предложить работнику перевод</a:t>
            </a:r>
          </a:p>
          <a:p>
            <a:pPr marL="501650" indent="-457200" algn="just">
              <a:spcBef>
                <a:spcPts val="600"/>
              </a:spcBef>
              <a:buFont typeface="Wingdings" panose="05000000000000000000" pitchFamily="2" charset="2"/>
              <a:buChar char="ü"/>
            </a:pPr>
            <a:r>
              <a:rPr lang="ru-RU" altLang="ru-RU" sz="2800" b="1" i="1" dirty="0">
                <a:solidFill>
                  <a:schemeClr val="tx2">
                    <a:lumMod val="95000"/>
                    <a:lumOff val="5000"/>
                  </a:schemeClr>
                </a:solidFill>
                <a:latin typeface="Times New Roman" panose="02020603050405020304" pitchFamily="18" charset="0"/>
              </a:rPr>
              <a:t>при увольнении работника являющегося членом профсоюза, должен учесть мотивированное мнение профсоюза (ст.373 ТК РФ)</a:t>
            </a: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3629441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ПРЕКРАЩЕНИЕ ТРУДОВОГО ДОГОВОРА</a:t>
            </a:r>
            <a:endParaRPr lang="ru-RU" b="1" dirty="0"/>
          </a:p>
        </p:txBody>
      </p:sp>
      <p:sp>
        <p:nvSpPr>
          <p:cNvPr id="3" name="Объект 2"/>
          <p:cNvSpPr>
            <a:spLocks noGrp="1"/>
          </p:cNvSpPr>
          <p:nvPr>
            <p:ph idx="1"/>
          </p:nvPr>
        </p:nvSpPr>
        <p:spPr>
          <a:xfrm>
            <a:off x="64008" y="1536192"/>
            <a:ext cx="12024360" cy="5047488"/>
          </a:xfrm>
        </p:spPr>
        <p:txBody>
          <a:bodyPr rtlCol="0">
            <a:normAutofit fontScale="92500"/>
          </a:bodyPr>
          <a:lstStyle/>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Ст.81 Трудового кодекса РФ:</a:t>
            </a:r>
          </a:p>
          <a:p>
            <a:pPr marL="44450" indent="403225" algn="just">
              <a:spcBef>
                <a:spcPts val="600"/>
              </a:spcBef>
              <a:buNone/>
            </a:pPr>
            <a:r>
              <a:rPr lang="ru-RU" altLang="ru-RU" sz="2800" b="1" i="1" dirty="0" smtClean="0">
                <a:solidFill>
                  <a:schemeClr val="accent5">
                    <a:lumMod val="50000"/>
                  </a:schemeClr>
                </a:solidFill>
                <a:latin typeface="Times New Roman" panose="02020603050405020304" pitchFamily="18" charset="0"/>
              </a:rPr>
              <a:t>3) несоответствия работника занимаемой должности или выполняемой работе вследствие недостаточной квалификации, подтвержденной результатами аттестации</a:t>
            </a:r>
          </a:p>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Порядок проведения аттестации некоторых категорий работников устанавливается нормативными правовыми актами, например: для работников сил обеспечения транспортной безопасности - постановлением Правительства Российской Федерации, принимаемым на основании норм Федерального закона от 09.02.2007 N 16-ФЗ "О транспортной безопасности"</a:t>
            </a:r>
          </a:p>
          <a:p>
            <a:pPr marL="44450" indent="403225" algn="just">
              <a:spcBef>
                <a:spcPts val="600"/>
              </a:spcBef>
              <a:buNone/>
            </a:pPr>
            <a:r>
              <a:rPr lang="ru-RU" altLang="ru-RU" sz="2800" b="1" i="1" dirty="0">
                <a:solidFill>
                  <a:schemeClr val="tx2">
                    <a:lumMod val="95000"/>
                    <a:lumOff val="5000"/>
                  </a:schemeClr>
                </a:solidFill>
                <a:latin typeface="Times New Roman" panose="02020603050405020304" pitchFamily="18" charset="0"/>
              </a:rPr>
              <a:t>Для работников, порядок проведения аттестации которых не установлен нормативными правовыми актами, он определяется локальным нормативным актом работодателя (например, положением), принимаемым с учетом мнения представительного органа работников (при его наличии) </a:t>
            </a: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spcBef>
                <a:spcPts val="600"/>
              </a:spcBef>
              <a:buNone/>
            </a:pPr>
            <a:endParaRPr lang="ru-RU" altLang="ru-RU" sz="2800" b="1" i="1" dirty="0" smtClean="0">
              <a:solidFill>
                <a:schemeClr val="tx2">
                  <a:lumMod val="95000"/>
                  <a:lumOff val="5000"/>
                </a:schemeClr>
              </a:solidFill>
              <a:latin typeface="Times New Roman" panose="02020603050405020304" pitchFamily="18" charset="0"/>
            </a:endParaRPr>
          </a:p>
          <a:p>
            <a:pPr marL="44450" indent="403225" algn="just">
              <a:spcBef>
                <a:spcPts val="600"/>
              </a:spcBef>
              <a:buNone/>
            </a:pPr>
            <a:endParaRPr lang="ru-RU" altLang="ru-RU" sz="28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3825983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ПРЕКРАЩЕНИЕ ТРУДОВОГО ДОГОВОРА</a:t>
            </a:r>
            <a:endParaRPr lang="ru-RU" b="1" dirty="0"/>
          </a:p>
        </p:txBody>
      </p:sp>
      <p:sp>
        <p:nvSpPr>
          <p:cNvPr id="3" name="Объект 2"/>
          <p:cNvSpPr>
            <a:spLocks noGrp="1"/>
          </p:cNvSpPr>
          <p:nvPr>
            <p:ph idx="1"/>
          </p:nvPr>
        </p:nvSpPr>
        <p:spPr>
          <a:xfrm>
            <a:off x="64008" y="1536192"/>
            <a:ext cx="12024360" cy="5047488"/>
          </a:xfrm>
        </p:spPr>
        <p:txBody>
          <a:bodyPr rtlCol="0">
            <a:normAutofit fontScale="77500" lnSpcReduction="20000"/>
          </a:bodyPr>
          <a:lstStyle/>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Ст.81 Трудового кодекса РФ:</a:t>
            </a:r>
          </a:p>
          <a:p>
            <a:pPr marL="44450" indent="403225" algn="just">
              <a:spcBef>
                <a:spcPts val="600"/>
              </a:spcBef>
              <a:buNone/>
            </a:pPr>
            <a:r>
              <a:rPr lang="ru-RU" altLang="ru-RU" sz="3100" b="1" i="1" dirty="0" smtClean="0">
                <a:solidFill>
                  <a:schemeClr val="accent5">
                    <a:lumMod val="50000"/>
                  </a:schemeClr>
                </a:solidFill>
                <a:latin typeface="Times New Roman" panose="02020603050405020304" pitchFamily="18" charset="0"/>
              </a:rPr>
              <a:t>3) несоответствия работника занимаемой должности или выполняемой работе вследствие недостаточной квалификации, подтвержденной результатами аттестации</a:t>
            </a:r>
          </a:p>
          <a:p>
            <a:pPr marL="44450" indent="403225" algn="just">
              <a:spcBef>
                <a:spcPts val="600"/>
              </a:spcBef>
              <a:buNone/>
            </a:pPr>
            <a:r>
              <a:rPr lang="ru-RU" altLang="ru-RU" sz="3100" b="1" i="1" dirty="0" smtClean="0">
                <a:solidFill>
                  <a:schemeClr val="tx2">
                    <a:lumMod val="95000"/>
                    <a:lumOff val="5000"/>
                  </a:schemeClr>
                </a:solidFill>
                <a:latin typeface="Times New Roman" panose="02020603050405020304" pitchFamily="18" charset="0"/>
              </a:rPr>
              <a:t>Работодатель</a:t>
            </a:r>
            <a:r>
              <a:rPr lang="ru-RU" altLang="ru-RU" sz="3100" b="1" i="1" dirty="0">
                <a:solidFill>
                  <a:schemeClr val="tx2">
                    <a:lumMod val="95000"/>
                    <a:lumOff val="5000"/>
                  </a:schemeClr>
                </a:solidFill>
                <a:latin typeface="Times New Roman" panose="02020603050405020304" pitchFamily="18" charset="0"/>
              </a:rPr>
              <a:t>:</a:t>
            </a:r>
          </a:p>
          <a:p>
            <a:pPr marL="501650" indent="-457200" algn="just">
              <a:spcBef>
                <a:spcPts val="600"/>
              </a:spcBef>
              <a:buFont typeface="Wingdings" panose="05000000000000000000" pitchFamily="2" charset="2"/>
              <a:buChar char="ü"/>
            </a:pPr>
            <a:r>
              <a:rPr lang="ru-RU" altLang="ru-RU" sz="3100" b="1" i="1" dirty="0">
                <a:solidFill>
                  <a:schemeClr val="tx2">
                    <a:lumMod val="95000"/>
                    <a:lumOff val="5000"/>
                  </a:schemeClr>
                </a:solidFill>
                <a:latin typeface="Times New Roman" panose="02020603050405020304" pitchFamily="18" charset="0"/>
              </a:rPr>
              <a:t>определяет график проведения аттестации</a:t>
            </a:r>
          </a:p>
          <a:p>
            <a:pPr marL="501650" indent="-457200" algn="just">
              <a:spcBef>
                <a:spcPts val="600"/>
              </a:spcBef>
              <a:buFont typeface="Wingdings" panose="05000000000000000000" pitchFamily="2" charset="2"/>
              <a:buChar char="ü"/>
            </a:pPr>
            <a:r>
              <a:rPr lang="ru-RU" altLang="ru-RU" sz="3100" b="1" i="1" dirty="0">
                <a:solidFill>
                  <a:schemeClr val="tx2">
                    <a:lumMod val="95000"/>
                    <a:lumOff val="5000"/>
                  </a:schemeClr>
                </a:solidFill>
                <a:latin typeface="Times New Roman" panose="02020603050405020304" pitchFamily="18" charset="0"/>
              </a:rPr>
              <a:t>перечень работников, подлежащих и не подлежащих аттестации</a:t>
            </a:r>
          </a:p>
          <a:p>
            <a:pPr marL="501650" indent="-457200" algn="just">
              <a:spcBef>
                <a:spcPts val="600"/>
              </a:spcBef>
              <a:buFont typeface="Wingdings" panose="05000000000000000000" pitchFamily="2" charset="2"/>
              <a:buChar char="ü"/>
            </a:pPr>
            <a:r>
              <a:rPr lang="ru-RU" altLang="ru-RU" sz="3100" b="1" i="1" dirty="0">
                <a:solidFill>
                  <a:schemeClr val="tx2">
                    <a:lumMod val="95000"/>
                    <a:lumOff val="5000"/>
                  </a:schemeClr>
                </a:solidFill>
                <a:latin typeface="Times New Roman" panose="02020603050405020304" pitchFamily="18" charset="0"/>
              </a:rPr>
              <a:t>формирует состав аттестационной комиссии</a:t>
            </a:r>
          </a:p>
          <a:p>
            <a:pPr marL="44450" indent="403225" algn="just">
              <a:spcBef>
                <a:spcPts val="600"/>
              </a:spcBef>
              <a:buNone/>
            </a:pPr>
            <a:r>
              <a:rPr lang="ru-RU" altLang="ru-RU" sz="3100" b="1" i="1" dirty="0">
                <a:solidFill>
                  <a:schemeClr val="tx2">
                    <a:lumMod val="95000"/>
                    <a:lumOff val="5000"/>
                  </a:schemeClr>
                </a:solidFill>
                <a:latin typeface="Times New Roman" panose="02020603050405020304" pitchFamily="18" charset="0"/>
              </a:rPr>
              <a:t>При неудовлетворительном результате аттестации трудовой договор с работником может быть расторгнут в течении 1 месяца со дня проведения аттестации. </a:t>
            </a:r>
          </a:p>
          <a:p>
            <a:pPr marL="44450" indent="403225" algn="just">
              <a:spcBef>
                <a:spcPts val="600"/>
              </a:spcBef>
              <a:buNone/>
            </a:pPr>
            <a:r>
              <a:rPr lang="ru-RU" altLang="ru-RU" sz="3100" b="1" i="1" dirty="0">
                <a:solidFill>
                  <a:schemeClr val="tx2">
                    <a:lumMod val="95000"/>
                    <a:lumOff val="5000"/>
                  </a:schemeClr>
                </a:solidFill>
                <a:latin typeface="Times New Roman" panose="02020603050405020304" pitchFamily="18" charset="0"/>
              </a:rPr>
              <a:t>Запрещено увольнять лиц перечисленных в ст.261 ТК РФ.</a:t>
            </a:r>
          </a:p>
          <a:p>
            <a:pPr marL="44450" indent="403225" algn="just">
              <a:spcBef>
                <a:spcPts val="600"/>
              </a:spcBef>
              <a:buNone/>
            </a:pPr>
            <a:r>
              <a:rPr lang="ru-RU" altLang="ru-RU" sz="3100" b="1" i="1" dirty="0">
                <a:solidFill>
                  <a:schemeClr val="tx2">
                    <a:lumMod val="95000"/>
                    <a:lumOff val="5000"/>
                  </a:schemeClr>
                </a:solidFill>
                <a:latin typeface="Times New Roman" panose="02020603050405020304" pitchFamily="18" charset="0"/>
              </a:rPr>
              <a:t>Работодатель должен предложить работнику перевод на другую имеющуюся у него работу (как вакантную должность или работу, соответствующую квалификации работника, так и вакантную нижестоящую должность или нижеоплачиваемую работу), которую работник может выполнять с учетом его состояния </a:t>
            </a:r>
            <a:r>
              <a:rPr lang="ru-RU" altLang="ru-RU" sz="3100" b="1" i="1" dirty="0" smtClean="0">
                <a:solidFill>
                  <a:schemeClr val="tx2">
                    <a:lumMod val="95000"/>
                    <a:lumOff val="5000"/>
                  </a:schemeClr>
                </a:solidFill>
                <a:latin typeface="Times New Roman" panose="02020603050405020304" pitchFamily="18" charset="0"/>
              </a:rPr>
              <a:t>здоровья</a:t>
            </a:r>
            <a:endParaRPr lang="ru-RU" altLang="ru-RU" sz="3100" b="1" i="1" dirty="0">
              <a:solidFill>
                <a:schemeClr val="tx2">
                  <a:lumMod val="95000"/>
                  <a:lumOff val="5000"/>
                </a:schemeClr>
              </a:solidFill>
              <a:latin typeface="Times New Roman" panose="02020603050405020304" pitchFamily="18" charset="0"/>
            </a:endParaRPr>
          </a:p>
        </p:txBody>
      </p:sp>
    </p:spTree>
    <p:extLst>
      <p:ext uri="{BB962C8B-B14F-4D97-AF65-F5344CB8AC3E}">
        <p14:creationId xmlns:p14="http://schemas.microsoft.com/office/powerpoint/2010/main" val="1690765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ПРЕКРАЩЕНИЕ ТРУДОВОГО ДОГОВОРА</a:t>
            </a:r>
            <a:endParaRPr lang="ru-RU" b="1" dirty="0"/>
          </a:p>
        </p:txBody>
      </p:sp>
      <p:sp>
        <p:nvSpPr>
          <p:cNvPr id="3" name="Объект 2"/>
          <p:cNvSpPr>
            <a:spLocks noGrp="1"/>
          </p:cNvSpPr>
          <p:nvPr>
            <p:ph idx="1"/>
          </p:nvPr>
        </p:nvSpPr>
        <p:spPr>
          <a:xfrm>
            <a:off x="64008" y="1536192"/>
            <a:ext cx="12024360" cy="5047488"/>
          </a:xfrm>
        </p:spPr>
        <p:txBody>
          <a:bodyPr rtlCol="0">
            <a:normAutofit/>
          </a:bodyPr>
          <a:lstStyle/>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Ст.81 Трудового кодекса РФ:</a:t>
            </a:r>
          </a:p>
          <a:p>
            <a:pPr marL="44450" indent="403225" algn="just">
              <a:spcBef>
                <a:spcPts val="600"/>
              </a:spcBef>
              <a:buNone/>
            </a:pPr>
            <a:r>
              <a:rPr lang="ru-RU" altLang="ru-RU" sz="3100" b="1" i="1" dirty="0" smtClean="0">
                <a:solidFill>
                  <a:schemeClr val="accent5">
                    <a:lumMod val="50000"/>
                  </a:schemeClr>
                </a:solidFill>
                <a:latin typeface="Times New Roman" panose="02020603050405020304" pitchFamily="18" charset="0"/>
              </a:rPr>
              <a:t>3) несоответствия работника занимаемой должности или выполняемой работе вследствие недостаточной квалификации, подтвержденной результатами аттестации</a:t>
            </a:r>
          </a:p>
          <a:p>
            <a:pPr marL="44450" indent="403225" algn="just">
              <a:spcBef>
                <a:spcPts val="600"/>
              </a:spcBef>
              <a:buNone/>
            </a:pPr>
            <a:r>
              <a:rPr lang="ru-RU" altLang="ru-RU" sz="3100" b="1" i="1" dirty="0">
                <a:solidFill>
                  <a:schemeClr val="tx2">
                    <a:lumMod val="95000"/>
                    <a:lumOff val="5000"/>
                  </a:schemeClr>
                </a:solidFill>
                <a:latin typeface="Times New Roman" panose="02020603050405020304" pitchFamily="18" charset="0"/>
              </a:rPr>
              <a:t>При увольнении работника являющегося членом профсоюза, должен учесть мотивированное мнение профсоюза (ст.373 ТК РФ) </a:t>
            </a:r>
          </a:p>
          <a:p>
            <a:pPr marL="44450" indent="403225" algn="just">
              <a:spcBef>
                <a:spcPts val="600"/>
              </a:spcBef>
              <a:buNone/>
            </a:pPr>
            <a:r>
              <a:rPr lang="ru-RU" altLang="ru-RU" sz="3100" b="1" i="1" dirty="0">
                <a:solidFill>
                  <a:schemeClr val="tx2">
                    <a:lumMod val="95000"/>
                    <a:lumOff val="5000"/>
                  </a:schemeClr>
                </a:solidFill>
                <a:latin typeface="Times New Roman" panose="02020603050405020304" pitchFamily="18" charset="0"/>
              </a:rPr>
              <a:t>При этом выводы аттестационной комиссии о деловых качествах работника подлежат оценке в совокупности с другими доказательствами по делу (п.31 ППВС № 2 от 17.03.2004г.)</a:t>
            </a:r>
          </a:p>
        </p:txBody>
      </p:sp>
    </p:spTree>
    <p:extLst>
      <p:ext uri="{BB962C8B-B14F-4D97-AF65-F5344CB8AC3E}">
        <p14:creationId xmlns:p14="http://schemas.microsoft.com/office/powerpoint/2010/main" val="3686689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255134"/>
            <a:ext cx="9601200" cy="741562"/>
          </a:xfrm>
        </p:spPr>
        <p:txBody>
          <a:bodyPr rtlCol="0"/>
          <a:lstStyle/>
          <a:p>
            <a:pPr algn="ctr"/>
            <a:r>
              <a:rPr lang="ru-RU" b="1" dirty="0" smtClean="0"/>
              <a:t>ПРЕКРАЩЕНИЕ ТРУДОВОГО ДОГОВОРА</a:t>
            </a:r>
            <a:endParaRPr lang="ru-RU" b="1" dirty="0"/>
          </a:p>
        </p:txBody>
      </p:sp>
      <p:sp>
        <p:nvSpPr>
          <p:cNvPr id="3" name="Объект 2"/>
          <p:cNvSpPr>
            <a:spLocks noGrp="1"/>
          </p:cNvSpPr>
          <p:nvPr>
            <p:ph idx="1"/>
          </p:nvPr>
        </p:nvSpPr>
        <p:spPr>
          <a:xfrm>
            <a:off x="64008" y="1536192"/>
            <a:ext cx="12024360" cy="5047488"/>
          </a:xfrm>
        </p:spPr>
        <p:txBody>
          <a:bodyPr rtlCol="0">
            <a:normAutofit/>
          </a:bodyPr>
          <a:lstStyle/>
          <a:p>
            <a:pPr marL="44450" indent="403225" algn="just">
              <a:spcBef>
                <a:spcPts val="600"/>
              </a:spcBef>
              <a:buNone/>
            </a:pPr>
            <a:r>
              <a:rPr lang="ru-RU" altLang="ru-RU" sz="2800" b="1" i="1" dirty="0" smtClean="0">
                <a:solidFill>
                  <a:schemeClr val="tx2">
                    <a:lumMod val="95000"/>
                    <a:lumOff val="5000"/>
                  </a:schemeClr>
                </a:solidFill>
                <a:latin typeface="Times New Roman" panose="02020603050405020304" pitchFamily="18" charset="0"/>
              </a:rPr>
              <a:t>Ст.81 Трудового кодекса РФ:</a:t>
            </a:r>
          </a:p>
          <a:p>
            <a:pPr marL="44450" indent="403225" algn="just">
              <a:spcBef>
                <a:spcPts val="600"/>
              </a:spcBef>
              <a:buNone/>
            </a:pPr>
            <a:r>
              <a:rPr lang="ru-RU" altLang="ru-RU" sz="3100" b="1" i="1" dirty="0">
                <a:solidFill>
                  <a:schemeClr val="accent5">
                    <a:lumMod val="50000"/>
                  </a:schemeClr>
                </a:solidFill>
                <a:latin typeface="Times New Roman" panose="02020603050405020304" pitchFamily="18" charset="0"/>
              </a:rPr>
              <a:t>4) смена собственника имущества организации (в отношении руководителя организации, его заместителей и главного бухгалтера</a:t>
            </a:r>
            <a:r>
              <a:rPr lang="ru-RU" altLang="ru-RU" sz="3100" b="1" i="1" dirty="0" smtClean="0">
                <a:solidFill>
                  <a:schemeClr val="accent5">
                    <a:lumMod val="50000"/>
                  </a:schemeClr>
                </a:solidFill>
                <a:latin typeface="Times New Roman" panose="02020603050405020304" pitchFamily="18" charset="0"/>
              </a:rPr>
              <a:t>)</a:t>
            </a:r>
            <a:endParaRPr lang="ru-RU" altLang="ru-RU" sz="3100" b="1" i="1" dirty="0">
              <a:solidFill>
                <a:schemeClr val="accent5">
                  <a:lumMod val="50000"/>
                </a:schemeClr>
              </a:solidFill>
              <a:latin typeface="Times New Roman" panose="02020603050405020304" pitchFamily="18" charset="0"/>
            </a:endParaRPr>
          </a:p>
          <a:p>
            <a:pPr marL="44450" indent="403225" algn="just">
              <a:spcBef>
                <a:spcPts val="600"/>
              </a:spcBef>
              <a:buNone/>
            </a:pPr>
            <a:endParaRPr lang="ru-RU" altLang="ru-RU" sz="3100" b="1" i="1" dirty="0" smtClean="0">
              <a:solidFill>
                <a:schemeClr val="tx2">
                  <a:lumMod val="95000"/>
                  <a:lumOff val="5000"/>
                </a:schemeClr>
              </a:solidFill>
              <a:latin typeface="Times New Roman" panose="02020603050405020304" pitchFamily="18" charset="0"/>
            </a:endParaRPr>
          </a:p>
          <a:p>
            <a:pPr marL="44450" indent="403225" algn="just">
              <a:spcBef>
                <a:spcPts val="600"/>
              </a:spcBef>
              <a:buNone/>
            </a:pPr>
            <a:r>
              <a:rPr lang="ru-RU" altLang="ru-RU" sz="3100" b="1" i="1" dirty="0" smtClean="0">
                <a:solidFill>
                  <a:schemeClr val="tx2">
                    <a:lumMod val="95000"/>
                    <a:lumOff val="5000"/>
                  </a:schemeClr>
                </a:solidFill>
                <a:latin typeface="Times New Roman" panose="02020603050405020304" pitchFamily="18" charset="0"/>
              </a:rPr>
              <a:t>Расторжение </a:t>
            </a:r>
            <a:r>
              <a:rPr lang="ru-RU" altLang="ru-RU" sz="3100" b="1" i="1" dirty="0">
                <a:solidFill>
                  <a:schemeClr val="tx2">
                    <a:lumMod val="95000"/>
                    <a:lumOff val="5000"/>
                  </a:schemeClr>
                </a:solidFill>
                <a:latin typeface="Times New Roman" panose="02020603050405020304" pitchFamily="18" charset="0"/>
              </a:rPr>
              <a:t>трудового договора </a:t>
            </a:r>
          </a:p>
          <a:p>
            <a:pPr marL="44450" indent="403225" algn="just">
              <a:spcBef>
                <a:spcPts val="600"/>
              </a:spcBef>
              <a:buNone/>
            </a:pPr>
            <a:r>
              <a:rPr lang="ru-RU" altLang="ru-RU" sz="3100" b="1" i="1" dirty="0">
                <a:solidFill>
                  <a:schemeClr val="accent5">
                    <a:lumMod val="50000"/>
                  </a:schemeClr>
                </a:solidFill>
                <a:latin typeface="Times New Roman" panose="02020603050405020304" pitchFamily="18" charset="0"/>
              </a:rPr>
              <a:t>с п.5 по п. 10 ст.81 Трудового кодекса РФ </a:t>
            </a:r>
            <a:r>
              <a:rPr lang="ru-RU" altLang="ru-RU" sz="3100" b="1" i="1" dirty="0">
                <a:solidFill>
                  <a:schemeClr val="tx2">
                    <a:lumMod val="95000"/>
                    <a:lumOff val="5000"/>
                  </a:schemeClr>
                </a:solidFill>
                <a:latin typeface="Times New Roman" panose="02020603050405020304" pitchFamily="18" charset="0"/>
              </a:rPr>
              <a:t>– это увольнение в качестве дисциплинарного взыскания.</a:t>
            </a:r>
          </a:p>
          <a:p>
            <a:pPr marL="44450" indent="403225" algn="just">
              <a:spcBef>
                <a:spcPts val="600"/>
              </a:spcBef>
              <a:buNone/>
            </a:pPr>
            <a:r>
              <a:rPr lang="ru-RU" altLang="ru-RU" sz="3100" b="1" i="1" dirty="0" smtClean="0">
                <a:solidFill>
                  <a:schemeClr val="tx2">
                    <a:lumMod val="95000"/>
                    <a:lumOff val="5000"/>
                  </a:schemeClr>
                </a:solidFill>
                <a:latin typeface="Times New Roman" panose="02020603050405020304" pitchFamily="18" charset="0"/>
              </a:rPr>
              <a:t>При </a:t>
            </a:r>
            <a:r>
              <a:rPr lang="ru-RU" altLang="ru-RU" sz="3100" b="1" i="1" dirty="0">
                <a:solidFill>
                  <a:schemeClr val="tx2">
                    <a:lumMod val="95000"/>
                    <a:lumOff val="5000"/>
                  </a:schemeClr>
                </a:solidFill>
                <a:latin typeface="Times New Roman" panose="02020603050405020304" pitchFamily="18" charset="0"/>
              </a:rPr>
              <a:t>увольнении применяется процедура привлечения к дисциплинарной ответственности</a:t>
            </a:r>
          </a:p>
        </p:txBody>
      </p:sp>
    </p:spTree>
    <p:extLst>
      <p:ext uri="{BB962C8B-B14F-4D97-AF65-F5344CB8AC3E}">
        <p14:creationId xmlns:p14="http://schemas.microsoft.com/office/powerpoint/2010/main" val="643225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Направление продаж 16 x 9">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309190_TF03431374.potx" id="{FAFEA233-2573-41A0-B13A-6D9284E8AB2B}" vid="{B0871358-B438-44A4-A68A-E84A84342D98}"/>
    </a:ext>
  </a:extLst>
</a:theme>
</file>

<file path=ppt/theme/theme2.xml><?xml version="1.0" encoding="utf-8"?>
<a:theme xmlns:a="http://schemas.openxmlformats.org/drawingml/2006/main" name="Тема Office">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Бизнес-презентация стратегии развития (широкоэкранный формат)</Template>
  <TotalTime>131882</TotalTime>
  <Words>8918</Words>
  <Application>Microsoft Office PowerPoint</Application>
  <PresentationFormat>Широкоэкранный</PresentationFormat>
  <Paragraphs>899</Paragraphs>
  <Slides>107</Slides>
  <Notes>107</Notes>
  <HiddenSlides>34</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107</vt:i4>
      </vt:variant>
    </vt:vector>
  </HeadingPairs>
  <TitlesOfParts>
    <vt:vector size="113" baseType="lpstr">
      <vt:lpstr>Arial</vt:lpstr>
      <vt:lpstr>Book Antiqua</vt:lpstr>
      <vt:lpstr>Calibri</vt:lpstr>
      <vt:lpstr>Times New Roman</vt:lpstr>
      <vt:lpstr>Wingdings</vt:lpstr>
      <vt:lpstr>Направление продаж 16 x 9</vt:lpstr>
      <vt:lpstr>Укрепление и развитие соцпартнерства</vt:lpstr>
      <vt:lpstr>Коллективный договор</vt:lpstr>
      <vt:lpstr>СОДЕРЖАНИЕ КОЛЛЕКТИВНОГО ДОГОВОРА</vt:lpstr>
      <vt:lpstr>СОДЕРЖАНИЕ КОЛЛЕКТИВНОГО ДОГОВОРА</vt:lpstr>
      <vt:lpstr>СОДЕРЖАНИЕ КОЛЛЕКТИВНОГО ДОГОВОРА</vt:lpstr>
      <vt:lpstr>СОДЕРЖАНИЕ КОЛЛЕКТИВНОГО ДОГОВОРА</vt:lpstr>
      <vt:lpstr>СОДЕРЖАНИЕ КОЛЛЕКТИВНОГО ДОГОВОРА</vt:lpstr>
      <vt:lpstr>СОДЕРЖАНИЕ КОЛЛЕКТИВНОГО ДОГОВОРА</vt:lpstr>
      <vt:lpstr>Изменения в  Трудовом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ИЗМЕНЕНИЯ В ЗАКОНОДАТЕЛЬСТВЕ</vt:lpstr>
      <vt:lpstr>Разъяснения</vt:lpstr>
      <vt:lpstr>РАЗЪЯСНЕНИЯ </vt:lpstr>
      <vt:lpstr>РАЗЪЯСНЕНИЯ </vt:lpstr>
      <vt:lpstr>РАЗЪЯСНЕНИЯ </vt:lpstr>
      <vt:lpstr>РАЗЪЯСНЕНИЯ </vt:lpstr>
      <vt:lpstr>РАЗЪЯСНЕНИЯ </vt:lpstr>
      <vt:lpstr>РАЗЪЯСНЕНИЯ </vt:lpstr>
      <vt:lpstr>РАЗЪЯСНЕНИЯ </vt:lpstr>
      <vt:lpstr>РАЗЪЯСНЕНИЯ </vt:lpstr>
      <vt:lpstr>РАЗЪЯСНЕНИЯ </vt:lpstr>
      <vt:lpstr>РАЗЪЯСНЕНИЯ </vt:lpstr>
      <vt:lpstr>РАЗЪЯСНЕНИЯ </vt:lpstr>
      <vt:lpstr>РАЗЪЯСНЕНИЯ </vt:lpstr>
      <vt:lpstr>РАЗЪЯСНЕНИЯ </vt:lpstr>
      <vt:lpstr>СУДЕБНАЯ ПРАКТИКА</vt:lpstr>
      <vt:lpstr>ЗАРАБОТНАЯ ПЛАТА</vt:lpstr>
      <vt:lpstr>ЗАРАБОТНАЯ ПЛАТА</vt:lpstr>
      <vt:lpstr>ЗАРАБОТНАЯ ПЛАТА</vt:lpstr>
      <vt:lpstr>ВЫХОДНОЕ ПОСОБИЕ</vt:lpstr>
      <vt:lpstr>МАТЕРИАЛЬНАЯ ОТВЕТСТВЕННОСТЬ</vt:lpstr>
      <vt:lpstr>РАСТОРЖЕНИЕ ТРУДОВОГО ДОГОВОРА</vt:lpstr>
      <vt:lpstr>РАСТОРЖЕНИЕ ТРУДОВОГО ДОГОВОРА</vt:lpstr>
      <vt:lpstr>РАСТОРЖЕНИЕ ТРУДОВОГО ДОГОВОРА</vt:lpstr>
      <vt:lpstr>РАСТОРЖЕНИЕ ТРУДОВОГО ДОГОВОРА</vt:lpstr>
      <vt:lpstr>РАСТОРЖЕНИЕ ТРУДОВОГО ДОГОВОРА</vt:lpstr>
      <vt:lpstr>РАСТОРЖЕНИЕ ТРУДОВОГО ДОГОВОРА</vt:lpstr>
      <vt:lpstr>РАСТОРЖЕНИЕ ТРУДОВОГО ДОГОВОРА</vt:lpstr>
      <vt:lpstr>РАСТОРЖЕНИЕ ТРУДОВОГО ДОГОВОРА</vt:lpstr>
      <vt:lpstr>РАСТОРЖЕНИЕ ТРУДОВОГО ДОГОВОРА</vt:lpstr>
      <vt:lpstr>РАСТОРЖЕНИЕ ТРУДОВОГО ДОГОВОРА</vt:lpstr>
      <vt:lpstr>РАСТОРЖЕНИЕ ТРУДОВОГО ДОГОВОРА</vt:lpstr>
      <vt:lpstr>ВИДЕОНАБЛЮДЕНИЕ</vt:lpstr>
      <vt:lpstr>ДИСЦИПЛИНАРНАЯ ОТВЕТСТВЕННОСТЬ</vt:lpstr>
      <vt:lpstr>Трудовой договор</vt:lpstr>
      <vt:lpstr>СОДЕРЖАНИЕ ТРУДОВОГО ДОГОВОРА</vt:lpstr>
      <vt:lpstr>СОДЕРЖАНИЕ ТРУДОВОГО ДОГОВОРА</vt:lpstr>
      <vt:lpstr>СОДЕРЖАНИЕ ТРУДОВОГО ДОГОВОРА</vt:lpstr>
      <vt:lpstr>ЗАКЛЮЧЕНИЕ ТРУДОВОГО ДОГОВОРА ФОРМЛЕНИЕ ПРИЕМА НА РАБОТУ</vt:lpstr>
      <vt:lpstr>ЗАКЛЮЧЕНИЕ ТРУДОВОГО ДОГОВОРА ФОРМЛЕНИЕ ПРИЕМА НА РАБОТУ</vt:lpstr>
      <vt:lpstr>ИЗМЕНЕНИЕ ТРУДОВОГО ДОГОВОРА</vt:lpstr>
      <vt:lpstr>ИЗМЕНЕНИЕ ТРУДОВОГО ДОГОВОРА</vt:lpstr>
      <vt:lpstr>ИЗМЕНЕНИЕ ТРУДОВОГО ДОГОВОРА</vt:lpstr>
      <vt:lpstr>ИЗМЕНЕНИЕ ТРУДОВОГО ДОГОВОРА</vt:lpstr>
      <vt:lpstr>ИЗМЕНЕНИЕ ТРУДОВОГО ДОГОВОРА</vt:lpstr>
      <vt:lpstr>ИЗМЕНЕНИЕ ТРУДОВОГО ДОГОВОРА</vt:lpstr>
      <vt:lpstr>ИЗМЕНЕНИЕ ТРУДОВОГО ДОГОВОРА</vt:lpstr>
      <vt:lpstr>ПРЕКРАЩЕНИЕ ТРУДОВОГО ДОГОВОРА</vt:lpstr>
      <vt:lpstr>ПРЕКРАЩЕНИЕ ТРУДОВОГО ДОГОВОРА</vt:lpstr>
      <vt:lpstr>ПРЕКРАЩЕНИЕ ТРУДОВОГО ДОГОВОРА</vt:lpstr>
      <vt:lpstr>ПРЕКРАЩЕНИЕ ТРУДОВОГО ДОГОВОРА</vt:lpstr>
      <vt:lpstr>ПРЕКРАЩЕНИЕ ТРУДОВОГО ДОГОВОРА</vt:lpstr>
      <vt:lpstr>ПРЕКРАЩЕНИЕ ТРУДОВОГО ДОГОВОРА</vt:lpstr>
      <vt:lpstr>ПРЕКРАЩЕНИЕ ТРУДОВОГО ДОГОВОРА</vt:lpstr>
      <vt:lpstr>ПРЕКРАЩЕНИЕ ТРУДОВОГО ДОГОВОРА</vt:lpstr>
      <vt:lpstr>ПРЕКРАЩЕНИЕ ТРУДОВОГО ДОГОВОРА</vt:lpstr>
      <vt:lpstr>ПРЕКРАЩЕНИЕ ТРУДОВОГО ДОГОВОРА</vt:lpstr>
      <vt:lpstr>ПРЕКРАЩЕНИЕ ТРУДОВОГО ДОГОВОРА</vt:lpstr>
      <vt:lpstr>ПРЕКРАЩЕНИЕ ТРУДОВОГО ДОГОВОРА</vt:lpstr>
      <vt:lpstr>ПРЕКРАЩЕНИЕ ТРУДОВОГО ДОГОВОРА</vt:lpstr>
      <vt:lpstr>ПРЕКРАЩЕНИЕ ТРУДОВОГО ДОГОВОРА</vt:lpstr>
      <vt:lpstr>ПРЕКРАЩЕНИЕ ТРУДОВОГО ДОГОВОРА</vt:lpstr>
      <vt:lpstr>ПРЕКРАЩЕНИЕ ТРУДОВОГО ДОГОВОРА</vt:lpstr>
      <vt:lpstr>ПРЕКРАЩЕНИЕ ТРУДОВОГО ДОГОВОРА</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Изменения в  Трудовом законодательстве:  обзор нововведений,  актуальные вопросы, ошибки,  решения для сложных ситуаций, практические рекомендации</dc:title>
  <dc:creator>днс</dc:creator>
  <cp:lastModifiedBy>днс</cp:lastModifiedBy>
  <cp:revision>97</cp:revision>
  <dcterms:created xsi:type="dcterms:W3CDTF">2023-04-05T13:45:36Z</dcterms:created>
  <dcterms:modified xsi:type="dcterms:W3CDTF">2023-11-29T19:40:57Z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